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  <p:sldMasterId id="2147483651" r:id="rId2"/>
    <p:sldMasterId id="2147483665" r:id="rId3"/>
    <p:sldMasterId id="2147483660" r:id="rId4"/>
  </p:sldMasterIdLst>
  <p:notesMasterIdLst>
    <p:notesMasterId r:id="rId33"/>
  </p:notesMasterIdLst>
  <p:handoutMasterIdLst>
    <p:handoutMasterId r:id="rId34"/>
  </p:handoutMasterIdLst>
  <p:sldIdLst>
    <p:sldId id="281" r:id="rId5"/>
    <p:sldId id="342" r:id="rId6"/>
    <p:sldId id="354" r:id="rId7"/>
    <p:sldId id="376" r:id="rId8"/>
    <p:sldId id="341" r:id="rId9"/>
    <p:sldId id="340" r:id="rId10"/>
    <p:sldId id="378" r:id="rId11"/>
    <p:sldId id="377" r:id="rId12"/>
    <p:sldId id="375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9" r:id="rId25"/>
    <p:sldId id="370" r:id="rId26"/>
    <p:sldId id="371" r:id="rId27"/>
    <p:sldId id="372" r:id="rId28"/>
    <p:sldId id="347" r:id="rId29"/>
    <p:sldId id="373" r:id="rId30"/>
    <p:sldId id="374" r:id="rId31"/>
    <p:sldId id="280" r:id="rId32"/>
  </p:sldIdLst>
  <p:sldSz cx="9144000" cy="5143500" type="screen16x9"/>
  <p:notesSz cx="6858000" cy="9144000"/>
  <p:embeddedFontLst>
    <p:embeddedFont>
      <p:font typeface="黑体" panose="02010609060101010101" pitchFamily="49" charset="-122"/>
      <p:regular r:id="rId35"/>
    </p:embeddedFont>
    <p:embeddedFont>
      <p:font typeface="微软雅黑" panose="020B0503020204020204" pitchFamily="34" charset="-122"/>
      <p:regular r:id="rId36"/>
      <p:bold r:id="rId37"/>
    </p:embeddedFont>
    <p:embeddedFont>
      <p:font typeface="微软雅黑" panose="020B0503020204020204" pitchFamily="34" charset="-122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Segoe UI" panose="020B0502040204020203" pitchFamily="34" charset="0"/>
      <p:regular r:id="rId42"/>
      <p:bold r:id="rId43"/>
      <p:italic r:id="rId44"/>
      <p:boldItalic r:id="rId45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56" autoAdjust="0"/>
    <p:restoredTop sz="94681" autoAdjust="0"/>
  </p:normalViewPr>
  <p:slideViewPr>
    <p:cSldViewPr>
      <p:cViewPr varScale="1">
        <p:scale>
          <a:sx n="121" d="100"/>
          <a:sy n="121" d="100"/>
        </p:scale>
        <p:origin x="176" y="8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87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7B5B22B-D562-A241-9466-A5288CDD29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D9CA3AB-71DF-E041-B1CC-FCD1C5E9D0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fld id="{90B9ED99-C6AD-C746-B2CB-99D7949D691F}" type="datetimeFigureOut">
              <a:rPr lang="zh-CN" altLang="en-US"/>
              <a:pPr>
                <a:defRPr/>
              </a:pPr>
              <a:t>2019/1/15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513352-FEA3-2444-AA52-3ED9C24EB0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8281BD-7D96-E047-8A00-C8B9D61821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28FE684-622B-EC47-A41B-62294FAE667F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F7C992B-642D-7F4B-B54A-989F347B18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A4EA97-A93D-D648-B55C-86CA3896A6F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A5F40E3-51C6-D34D-BFF9-BC36B2725FBB}" type="datetimeFigureOut">
              <a:rPr lang="zh-CN" altLang="en-US"/>
              <a:pPr>
                <a:defRPr/>
              </a:pPr>
              <a:t>2019/1/15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EA713C88-9901-A843-A5DB-7B85D9DB6C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23FE4989-F56C-B14B-9C48-A16C4F39D7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D977AF-7989-A044-8EFF-AB12A6A179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8396CD-70D4-6643-98BC-A9E690E3D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76947EF-FCF7-3847-BFB9-9E162C81C42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02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076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061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578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122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39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theme" Target="../theme/them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>
            <a:extLst>
              <a:ext uri="{FF2B5EF4-FFF2-40B4-BE49-F238E27FC236}">
                <a16:creationId xmlns:a16="http://schemas.microsoft.com/office/drawing/2014/main" id="{D26D787D-F5D4-614D-B901-DF7997357E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641350"/>
            <a:ext cx="3127375" cy="344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4">
            <a:extLst>
              <a:ext uri="{FF2B5EF4-FFF2-40B4-BE49-F238E27FC236}">
                <a16:creationId xmlns:a16="http://schemas.microsoft.com/office/drawing/2014/main" id="{BD646B44-26BA-E947-940B-DBC191C1C1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1065213"/>
            <a:ext cx="2200275" cy="245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C62C6262-6A5A-424D-A93F-BFE6B1B863C2}"/>
              </a:ext>
            </a:extLst>
          </p:cNvPr>
          <p:cNvSpPr/>
          <p:nvPr userDrawn="1"/>
        </p:nvSpPr>
        <p:spPr bwMode="auto">
          <a:xfrm>
            <a:off x="6381750" y="1384300"/>
            <a:ext cx="463550" cy="4635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5660D38-B71E-B848-9C94-06DA41216BCF}"/>
              </a:ext>
            </a:extLst>
          </p:cNvPr>
          <p:cNvSpPr/>
          <p:nvPr userDrawn="1"/>
        </p:nvSpPr>
        <p:spPr bwMode="auto">
          <a:xfrm>
            <a:off x="2451100" y="1749425"/>
            <a:ext cx="184150" cy="184150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6" name="椭圆 10">
            <a:extLst>
              <a:ext uri="{FF2B5EF4-FFF2-40B4-BE49-F238E27FC236}">
                <a16:creationId xmlns:a16="http://schemas.microsoft.com/office/drawing/2014/main" id="{DDE6624A-0C73-E941-AA48-5E095415C6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40338" y="3937000"/>
            <a:ext cx="219075" cy="219075"/>
          </a:xfrm>
          <a:prstGeom prst="ellipse">
            <a:avLst/>
          </a:prstGeom>
          <a:solidFill>
            <a:srgbClr val="C00000"/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+mn-ea"/>
              <a:ea typeface="+mn-ea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4230908-0CDC-E749-96E5-E6EFAFE7444D}"/>
              </a:ext>
            </a:extLst>
          </p:cNvPr>
          <p:cNvSpPr/>
          <p:nvPr userDrawn="1"/>
        </p:nvSpPr>
        <p:spPr bwMode="auto">
          <a:xfrm>
            <a:off x="3265488" y="1939925"/>
            <a:ext cx="128587" cy="1301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</a:endParaRPr>
          </a:p>
        </p:txBody>
      </p:sp>
      <p:pic>
        <p:nvPicPr>
          <p:cNvPr id="1032" name="图片 17">
            <a:extLst>
              <a:ext uri="{FF2B5EF4-FFF2-40B4-BE49-F238E27FC236}">
                <a16:creationId xmlns:a16="http://schemas.microsoft.com/office/drawing/2014/main" id="{19EB9880-32E6-A046-8421-EE06C5F03B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581150"/>
            <a:ext cx="2174875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5">
            <a:extLst>
              <a:ext uri="{FF2B5EF4-FFF2-40B4-BE49-F238E27FC236}">
                <a16:creationId xmlns:a16="http://schemas.microsoft.com/office/drawing/2014/main" id="{C8EDBA59-D968-A54B-96B1-C5EB9E9978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63" y="1460500"/>
            <a:ext cx="2127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4" name="组合 43">
            <a:extLst>
              <a:ext uri="{FF2B5EF4-FFF2-40B4-BE49-F238E27FC236}">
                <a16:creationId xmlns:a16="http://schemas.microsoft.com/office/drawing/2014/main" id="{90B98B10-2FA3-544A-B80E-1B0281043CF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100763" y="1751013"/>
            <a:ext cx="130175" cy="128587"/>
            <a:chOff x="6101548" y="1750326"/>
            <a:chExt cx="129654" cy="12965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3C66E30-AE4E-A74C-9242-05B9E33AC78C}"/>
                </a:ext>
              </a:extLst>
            </p:cNvPr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66" name="Picture 6">
              <a:extLst>
                <a:ext uri="{FF2B5EF4-FFF2-40B4-BE49-F238E27FC236}">
                  <a16:creationId xmlns:a16="http://schemas.microsoft.com/office/drawing/2014/main" id="{FB10DFE5-3A2F-A24E-9E69-64A9A106A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394" y="1772988"/>
              <a:ext cx="84329" cy="84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5" name="Picture 7">
            <a:extLst>
              <a:ext uri="{FF2B5EF4-FFF2-40B4-BE49-F238E27FC236}">
                <a16:creationId xmlns:a16="http://schemas.microsoft.com/office/drawing/2014/main" id="{E05DAA51-6085-B34A-B28B-B3C421A25B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994150"/>
            <a:ext cx="1174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6" name="组合 41">
            <a:extLst>
              <a:ext uri="{FF2B5EF4-FFF2-40B4-BE49-F238E27FC236}">
                <a16:creationId xmlns:a16="http://schemas.microsoft.com/office/drawing/2014/main" id="{7C91360B-020A-C544-8C88-1FB802843D6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040063" y="546100"/>
            <a:ext cx="225425" cy="225425"/>
            <a:chOff x="3039900" y="545911"/>
            <a:chExt cx="225188" cy="22518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3D82D77-FC9F-B54C-A6D0-E2A06E21B865}"/>
                </a:ext>
              </a:extLst>
            </p:cNvPr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2" name="Picture 8">
              <a:extLst>
                <a:ext uri="{FF2B5EF4-FFF2-40B4-BE49-F238E27FC236}">
                  <a16:creationId xmlns:a16="http://schemas.microsoft.com/office/drawing/2014/main" id="{7690CB3B-6CB7-1A4E-BC53-ACE3984D0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775" y="600432"/>
              <a:ext cx="143438" cy="110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37" name="组合 37">
            <a:extLst>
              <a:ext uri="{FF2B5EF4-FFF2-40B4-BE49-F238E27FC236}">
                <a16:creationId xmlns:a16="http://schemas.microsoft.com/office/drawing/2014/main" id="{64AD4CE9-5C70-0645-A346-D906BEABBA7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86038" y="3022600"/>
            <a:ext cx="185737" cy="185738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>
              <a:extLst>
                <a:ext uri="{FF2B5EF4-FFF2-40B4-BE49-F238E27FC236}">
                  <a16:creationId xmlns:a16="http://schemas.microsoft.com/office/drawing/2014/main" id="{78553A08-F81A-8041-8684-5DDC9BCC5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>
                <a:buFont typeface="Arial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64" name="Picture 10">
              <a:extLst>
                <a:ext uri="{FF2B5EF4-FFF2-40B4-BE49-F238E27FC236}">
                  <a16:creationId xmlns:a16="http://schemas.microsoft.com/office/drawing/2014/main" id="{9D659554-80F7-6F47-9834-3AD141463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8" name="Picture 11">
            <a:extLst>
              <a:ext uri="{FF2B5EF4-FFF2-40B4-BE49-F238E27FC236}">
                <a16:creationId xmlns:a16="http://schemas.microsoft.com/office/drawing/2014/main" id="{A535D8F8-F63F-AF4A-8C61-619CFA1AD6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1974850"/>
            <a:ext cx="71437" cy="7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0C97CB91-3A6C-1A43-A8EB-51D5DDAF6A40}"/>
              </a:ext>
            </a:extLst>
          </p:cNvPr>
          <p:cNvSpPr/>
          <p:nvPr userDrawn="1"/>
        </p:nvSpPr>
        <p:spPr bwMode="auto">
          <a:xfrm>
            <a:off x="7113588" y="2630488"/>
            <a:ext cx="250825" cy="249237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+mn-ea"/>
              <a:ea typeface="+mn-ea"/>
            </a:endParaRPr>
          </a:p>
        </p:txBody>
      </p:sp>
      <p:pic>
        <p:nvPicPr>
          <p:cNvPr id="1040" name="Picture 15">
            <a:extLst>
              <a:ext uri="{FF2B5EF4-FFF2-40B4-BE49-F238E27FC236}">
                <a16:creationId xmlns:a16="http://schemas.microsoft.com/office/drawing/2014/main" id="{2F42508C-BDB2-C34C-81ED-20C2E313BD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690813"/>
            <a:ext cx="133350" cy="12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1" name="组合 46">
            <a:extLst>
              <a:ext uri="{FF2B5EF4-FFF2-40B4-BE49-F238E27FC236}">
                <a16:creationId xmlns:a16="http://schemas.microsoft.com/office/drawing/2014/main" id="{AE94909A-CF5F-854A-9AAD-0E6BDFCC105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27275" y="3386138"/>
            <a:ext cx="258763" cy="258762"/>
            <a:chOff x="1798978" y="3519004"/>
            <a:chExt cx="259307" cy="259307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F05D42F-C120-914C-A8C4-7A9C1519022C}"/>
                </a:ext>
              </a:extLst>
            </p:cNvPr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62" name="Picture 2">
              <a:extLst>
                <a:ext uri="{FF2B5EF4-FFF2-40B4-BE49-F238E27FC236}">
                  <a16:creationId xmlns:a16="http://schemas.microsoft.com/office/drawing/2014/main" id="{3E1C9739-F6B7-CE4D-9478-5489A4BE56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039" y="3616294"/>
              <a:ext cx="173184" cy="859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2" name="组合 38">
            <a:extLst>
              <a:ext uri="{FF2B5EF4-FFF2-40B4-BE49-F238E27FC236}">
                <a16:creationId xmlns:a16="http://schemas.microsoft.com/office/drawing/2014/main" id="{AC6EC250-4DB9-3841-9B45-5D99A2EBB91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76313" y="1046163"/>
            <a:ext cx="300037" cy="300037"/>
            <a:chOff x="748396" y="764271"/>
            <a:chExt cx="300782" cy="30078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1C37D27-3269-4649-B92D-2A79C75013A5}"/>
                </a:ext>
              </a:extLst>
            </p:cNvPr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60" name="Picture 4">
              <a:extLst>
                <a:ext uri="{FF2B5EF4-FFF2-40B4-BE49-F238E27FC236}">
                  <a16:creationId xmlns:a16="http://schemas.microsoft.com/office/drawing/2014/main" id="{A049583C-F5A3-F948-B81D-17A8BAFFAE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06" y="856341"/>
              <a:ext cx="203362" cy="116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3" name="组合 42">
            <a:extLst>
              <a:ext uri="{FF2B5EF4-FFF2-40B4-BE49-F238E27FC236}">
                <a16:creationId xmlns:a16="http://schemas.microsoft.com/office/drawing/2014/main" id="{C4A56F7A-9788-8549-B3BA-4E18F632BF9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763713" y="4391025"/>
            <a:ext cx="300037" cy="300038"/>
            <a:chOff x="1365228" y="4292790"/>
            <a:chExt cx="300782" cy="30078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738C080-C1A6-7D45-9470-A4B67CB07380}"/>
                </a:ext>
              </a:extLst>
            </p:cNvPr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58" name="Picture 5">
              <a:extLst>
                <a:ext uri="{FF2B5EF4-FFF2-40B4-BE49-F238E27FC236}">
                  <a16:creationId xmlns:a16="http://schemas.microsoft.com/office/drawing/2014/main" id="{192AE1A8-3EA1-D54E-B4F4-0D05885FFE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91" y="4364115"/>
              <a:ext cx="196455" cy="158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4" name="组合 1">
            <a:extLst>
              <a:ext uri="{FF2B5EF4-FFF2-40B4-BE49-F238E27FC236}">
                <a16:creationId xmlns:a16="http://schemas.microsoft.com/office/drawing/2014/main" id="{A810AD1E-052E-6047-AF12-1D0C4853CA0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69988" y="2619375"/>
            <a:ext cx="300037" cy="300038"/>
            <a:chOff x="1169908" y="2618983"/>
            <a:chExt cx="300782" cy="30078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E5C5153-952F-5847-B750-6A895703657F}"/>
                </a:ext>
              </a:extLst>
            </p:cNvPr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56" name="Picture 6">
              <a:extLst>
                <a:ext uri="{FF2B5EF4-FFF2-40B4-BE49-F238E27FC236}">
                  <a16:creationId xmlns:a16="http://schemas.microsoft.com/office/drawing/2014/main" id="{D0798179-8A8A-3046-A7E3-65DC4C229A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531" y="2690308"/>
              <a:ext cx="211536" cy="181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5" name="组合 49">
            <a:extLst>
              <a:ext uri="{FF2B5EF4-FFF2-40B4-BE49-F238E27FC236}">
                <a16:creationId xmlns:a16="http://schemas.microsoft.com/office/drawing/2014/main" id="{A2421517-B706-FE4B-98F0-2448F624BE5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781925" y="4046538"/>
            <a:ext cx="320675" cy="320675"/>
            <a:chOff x="7874758" y="4418464"/>
            <a:chExt cx="320722" cy="320722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C52A98E6-C9EA-304F-A69B-D21E800506A5}"/>
                </a:ext>
              </a:extLst>
            </p:cNvPr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54" name="Picture 7">
              <a:extLst>
                <a:ext uri="{FF2B5EF4-FFF2-40B4-BE49-F238E27FC236}">
                  <a16:creationId xmlns:a16="http://schemas.microsoft.com/office/drawing/2014/main" id="{B3E49371-2E0A-D544-B98E-9608703C8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542" y="4486356"/>
              <a:ext cx="237154" cy="184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46" name="Picture 9">
            <a:extLst>
              <a:ext uri="{FF2B5EF4-FFF2-40B4-BE49-F238E27FC236}">
                <a16:creationId xmlns:a16="http://schemas.microsoft.com/office/drawing/2014/main" id="{D57452CD-0D74-1844-AF10-01FE43BBAE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75" y="1773238"/>
            <a:ext cx="12700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7" name="组合 45">
            <a:extLst>
              <a:ext uri="{FF2B5EF4-FFF2-40B4-BE49-F238E27FC236}">
                <a16:creationId xmlns:a16="http://schemas.microsoft.com/office/drawing/2014/main" id="{705EDC78-126B-3141-8E50-8BFB1DB785A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613525" y="3433763"/>
            <a:ext cx="258763" cy="258762"/>
            <a:chOff x="8470946" y="4206098"/>
            <a:chExt cx="259071" cy="259071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89C97272-5563-BB40-8C92-F4CDE3220DEB}"/>
                </a:ext>
              </a:extLst>
            </p:cNvPr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52" name="Picture 10">
              <a:extLst>
                <a:ext uri="{FF2B5EF4-FFF2-40B4-BE49-F238E27FC236}">
                  <a16:creationId xmlns:a16="http://schemas.microsoft.com/office/drawing/2014/main" id="{E126B50E-37C6-B940-8DB7-5B9CE076B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0841" y="4263524"/>
              <a:ext cx="145353" cy="144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8" name="组合 44">
            <a:extLst>
              <a:ext uri="{FF2B5EF4-FFF2-40B4-BE49-F238E27FC236}">
                <a16:creationId xmlns:a16="http://schemas.microsoft.com/office/drawing/2014/main" id="{38608BA5-44F8-9E49-9CC5-2F0B195F0F1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308850" y="912813"/>
            <a:ext cx="322263" cy="322262"/>
            <a:chOff x="7308304" y="912172"/>
            <a:chExt cx="323068" cy="32306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9559D6E7-2664-C649-9ADF-E25E8BDF337F}"/>
                </a:ext>
              </a:extLst>
            </p:cNvPr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+mn-ea"/>
                <a:ea typeface="+mn-ea"/>
              </a:endParaRPr>
            </a:p>
          </p:txBody>
        </p:sp>
        <p:pic>
          <p:nvPicPr>
            <p:cNvPr id="1050" name="Picture 11">
              <a:extLst>
                <a:ext uri="{FF2B5EF4-FFF2-40B4-BE49-F238E27FC236}">
                  <a16:creationId xmlns:a16="http://schemas.microsoft.com/office/drawing/2014/main" id="{1E8A3946-71A5-994D-AC0F-C9FAF3958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38" y="989568"/>
              <a:ext cx="203200" cy="168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>
            <a:extLst>
              <a:ext uri="{FF2B5EF4-FFF2-40B4-BE49-F238E27FC236}">
                <a16:creationId xmlns:a16="http://schemas.microsoft.com/office/drawing/2014/main" id="{AB36D098-A986-7845-99FA-14F28CBBCC1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3713" y="219075"/>
            <a:ext cx="92075" cy="314325"/>
            <a:chOff x="457200" y="427038"/>
            <a:chExt cx="127000" cy="431800"/>
          </a:xfrm>
        </p:grpSpPr>
        <p:sp>
          <p:nvSpPr>
            <p:cNvPr id="8" name="圆角矩形 1">
              <a:extLst>
                <a:ext uri="{FF2B5EF4-FFF2-40B4-BE49-F238E27FC236}">
                  <a16:creationId xmlns:a16="http://schemas.microsoft.com/office/drawing/2014/main" id="{9F58DD06-700E-D240-88BF-76D1589B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圆角矩形 23">
              <a:extLst>
                <a:ext uri="{FF2B5EF4-FFF2-40B4-BE49-F238E27FC236}">
                  <a16:creationId xmlns:a16="http://schemas.microsoft.com/office/drawing/2014/main" id="{004B10B1-F4A7-1442-94D2-9A2EFD84D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eaLnBrk="1" hangingPunct="1">
                <a:defRPr/>
              </a:pPr>
              <a:endParaRPr lang="zh-CN" altLang="en-US">
                <a:latin typeface="Segoe UI" pitchFamily="34" charset="0"/>
                <a:ea typeface="微软雅黑" pitchFamily="34" charset="-122"/>
              </a:endParaRPr>
            </a:p>
          </p:txBody>
        </p:sp>
        <p:sp>
          <p:nvSpPr>
            <p:cNvPr id="10" name="圆角矩形 24">
              <a:extLst>
                <a:ext uri="{FF2B5EF4-FFF2-40B4-BE49-F238E27FC236}">
                  <a16:creationId xmlns:a16="http://schemas.microsoft.com/office/drawing/2014/main" id="{F1DA6954-7C2A-A742-B714-68711BD8F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Segoe UI" pitchFamily="34" charset="0"/>
                  <a:ea typeface="微软雅黑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4D016C21-ABCD-EF48-8D73-896A568E7F71}"/>
              </a:ext>
            </a:extLst>
          </p:cNvPr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52" name="圆角矩形 3">
            <a:extLst>
              <a:ext uri="{FF2B5EF4-FFF2-40B4-BE49-F238E27FC236}">
                <a16:creationId xmlns:a16="http://schemas.microsoft.com/office/drawing/2014/main" id="{EACB0E69-DFF2-5E4A-91C2-6C60E8B3F557}"/>
              </a:ext>
            </a:extLst>
          </p:cNvPr>
          <p:cNvSpPr>
            <a:spLocks/>
          </p:cNvSpPr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14874563 w 1180531"/>
              <a:gd name="T1" fmla="*/ 0 h 577560"/>
              <a:gd name="T2" fmla="*/ 14874563 w 1180531"/>
              <a:gd name="T3" fmla="*/ 5911068 h 577560"/>
              <a:gd name="T4" fmla="*/ 13419059 w 1180531"/>
              <a:gd name="T5" fmla="*/ 7388910 h 577560"/>
              <a:gd name="T6" fmla="*/ 1455488 w 1180531"/>
              <a:gd name="T7" fmla="*/ 7388910 h 577560"/>
              <a:gd name="T8" fmla="*/ 0 w 1180531"/>
              <a:gd name="T9" fmla="*/ 5911068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053" name="图片 1">
            <a:extLst>
              <a:ext uri="{FF2B5EF4-FFF2-40B4-BE49-F238E27FC236}">
                <a16:creationId xmlns:a16="http://schemas.microsoft.com/office/drawing/2014/main" id="{BD83827F-E418-7641-8AE4-96FB198D0D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688BC36B-6F17-414D-8897-78B74ADBD8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23131FD5-6B1E-6E4D-A2BE-BA978FA8C4F0}"/>
              </a:ext>
            </a:extLst>
          </p:cNvPr>
          <p:cNvSpPr/>
          <p:nvPr userDrawn="1"/>
        </p:nvSpPr>
        <p:spPr bwMode="auto">
          <a:xfrm>
            <a:off x="8167688" y="5049838"/>
            <a:ext cx="976312" cy="936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3075" name="圆角矩形 3">
            <a:extLst>
              <a:ext uri="{FF2B5EF4-FFF2-40B4-BE49-F238E27FC236}">
                <a16:creationId xmlns:a16="http://schemas.microsoft.com/office/drawing/2014/main" id="{FD0C0A0F-0B40-9C4F-8475-12483D8CEEBB}"/>
              </a:ext>
            </a:extLst>
          </p:cNvPr>
          <p:cNvSpPr>
            <a:spLocks/>
          </p:cNvSpPr>
          <p:nvPr userDrawn="1"/>
        </p:nvSpPr>
        <p:spPr bwMode="auto">
          <a:xfrm>
            <a:off x="7375525" y="-19050"/>
            <a:ext cx="1281113" cy="627063"/>
          </a:xfrm>
          <a:custGeom>
            <a:avLst/>
            <a:gdLst>
              <a:gd name="T0" fmla="*/ 14874563 w 1180531"/>
              <a:gd name="T1" fmla="*/ 0 h 577560"/>
              <a:gd name="T2" fmla="*/ 14874563 w 1180531"/>
              <a:gd name="T3" fmla="*/ 5911068 h 577560"/>
              <a:gd name="T4" fmla="*/ 13419059 w 1180531"/>
              <a:gd name="T5" fmla="*/ 7388910 h 577560"/>
              <a:gd name="T6" fmla="*/ 1455488 w 1180531"/>
              <a:gd name="T7" fmla="*/ 7388910 h 577560"/>
              <a:gd name="T8" fmla="*/ 0 w 1180531"/>
              <a:gd name="T9" fmla="*/ 5911068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076" name="图片 1">
            <a:extLst>
              <a:ext uri="{FF2B5EF4-FFF2-40B4-BE49-F238E27FC236}">
                <a16:creationId xmlns:a16="http://schemas.microsoft.com/office/drawing/2014/main" id="{EB460838-A449-7143-83A0-B58664DD1B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0800"/>
            <a:ext cx="12652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>
            <a:extLst>
              <a:ext uri="{FF2B5EF4-FFF2-40B4-BE49-F238E27FC236}">
                <a16:creationId xmlns:a16="http://schemas.microsoft.com/office/drawing/2014/main" id="{96AF36B4-8951-A24B-B03F-5119D2B1CD1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049838"/>
            <a:ext cx="8113713" cy="93662"/>
          </a:xfrm>
          <a:prstGeom prst="rect">
            <a:avLst/>
          </a:prstGeom>
          <a:solidFill>
            <a:srgbClr val="C00000"/>
          </a:solidFill>
          <a:ln>
            <a:noFill/>
          </a:ln>
          <a:ex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>
              <a:latin typeface="Segoe UI" pitchFamily="34" charset="0"/>
              <a:ea typeface="微软雅黑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>
            <a:extLst>
              <a:ext uri="{FF2B5EF4-FFF2-40B4-BE49-F238E27FC236}">
                <a16:creationId xmlns:a16="http://schemas.microsoft.com/office/drawing/2014/main" id="{582B33CB-C9C9-8542-AC07-055EFBD3E61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944688" y="1817688"/>
            <a:ext cx="5148262" cy="787400"/>
            <a:chOff x="1944836" y="1767215"/>
            <a:chExt cx="5147444" cy="787423"/>
          </a:xfrm>
        </p:grpSpPr>
        <p:pic>
          <p:nvPicPr>
            <p:cNvPr id="4099" name="图片 5">
              <a:extLst>
                <a:ext uri="{FF2B5EF4-FFF2-40B4-BE49-F238E27FC236}">
                  <a16:creationId xmlns:a16="http://schemas.microsoft.com/office/drawing/2014/main" id="{ACFA400A-E517-2C46-BDF2-07E34DC2B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56E61DE-634B-6545-A237-2A7F98FE523B}"/>
                </a:ext>
              </a:extLst>
            </p:cNvPr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AC1E631-4961-7447-866F-104871DF33B9}"/>
                </a:ext>
              </a:extLst>
            </p:cNvPr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hyperlink" Target="http://zh.wikipedia.org/wiki/%E4%BB%A5%E5%A4%AA%E7%BD%9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C858B-A06E-3344-902B-E488BE0F0CA8}"/>
              </a:ext>
            </a:extLst>
          </p:cNvPr>
          <p:cNvSpPr txBox="1"/>
          <p:nvPr/>
        </p:nvSpPr>
        <p:spPr>
          <a:xfrm>
            <a:off x="2581130" y="2211279"/>
            <a:ext cx="3937295" cy="64633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网络通信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占位符 1">
            <a:extLst>
              <a:ext uri="{FF2B5EF4-FFF2-40B4-BE49-F238E27FC236}">
                <a16:creationId xmlns:a16="http://schemas.microsoft.com/office/drawing/2014/main" id="{ACFA9253-9E46-414A-8B4A-BF36787E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Node.js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网络通信概述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5" name="TextBox 13">
            <a:extLst>
              <a:ext uri="{FF2B5EF4-FFF2-40B4-BE49-F238E27FC236}">
                <a16:creationId xmlns:a16="http://schemas.microsoft.com/office/drawing/2014/main" id="{36F7B637-CDC2-2344-BFB9-791964C35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75" y="1416050"/>
            <a:ext cx="5657850" cy="1219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每一层都是为了完成一种功能。为了实现这些功能，就需要大家都遵守共同的规则。</a:t>
            </a:r>
          </a:p>
          <a:p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大家都遵守的规则，就叫做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protocol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）。</a:t>
            </a: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互联网的每一层，都定义了很多协议。这些协议的总称，就叫做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互联网协议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Internet Protocol Suite</a:t>
            </a:r>
            <a:r>
              <a:rPr lang="zh-CN" altLang="en-US" sz="1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）。它们是互联网的核心，下面介绍每一层的功能，主要就是介绍每一层的主要协议。</a:t>
            </a:r>
          </a:p>
          <a:p>
            <a:pPr eaLnBrk="1" hangingPunct="1">
              <a:lnSpc>
                <a:spcPct val="150000"/>
              </a:lnSpc>
            </a:pPr>
            <a:endParaRPr lang="en-US" altLang="zh-CN" sz="10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D6EB1F-D17D-9C40-8981-B5A00ECEAD70}"/>
              </a:ext>
            </a:extLst>
          </p:cNvPr>
          <p:cNvSpPr txBox="1"/>
          <p:nvPr/>
        </p:nvSpPr>
        <p:spPr>
          <a:xfrm>
            <a:off x="1092200" y="121920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90896C9-284D-A84F-BC73-4A4D3CBD8AC3}"/>
              </a:ext>
            </a:extLst>
          </p:cNvPr>
          <p:cNvSpPr txBox="1"/>
          <p:nvPr/>
        </p:nvSpPr>
        <p:spPr>
          <a:xfrm>
            <a:off x="827584" y="671215"/>
            <a:ext cx="3514725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层与协议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F55C74-7A68-D545-AC1D-86601643E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9" y="2832208"/>
            <a:ext cx="49403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00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占位符 1">
            <a:extLst>
              <a:ext uri="{FF2B5EF4-FFF2-40B4-BE49-F238E27FC236}">
                <a16:creationId xmlns:a16="http://schemas.microsoft.com/office/drawing/2014/main" id="{ACFA9253-9E46-414A-8B4A-BF36787E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Node.js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网络通信概述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5" name="TextBox 13">
            <a:extLst>
              <a:ext uri="{FF2B5EF4-FFF2-40B4-BE49-F238E27FC236}">
                <a16:creationId xmlns:a16="http://schemas.microsoft.com/office/drawing/2014/main" id="{36F7B637-CDC2-2344-BFB9-791964C35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75" y="1416050"/>
            <a:ext cx="5657850" cy="52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000" dirty="0"/>
              <a:t>电脑要组网，第一件事要干什么？当然是先把电脑连起来，可以用光缆、电缆、双绞线、无线电波等方式。</a:t>
            </a:r>
            <a:endParaRPr lang="en-US" altLang="zh-CN" sz="10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D6EB1F-D17D-9C40-8981-B5A00ECEAD70}"/>
              </a:ext>
            </a:extLst>
          </p:cNvPr>
          <p:cNvSpPr txBox="1"/>
          <p:nvPr/>
        </p:nvSpPr>
        <p:spPr>
          <a:xfrm>
            <a:off x="1092200" y="121920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90896C9-284D-A84F-BC73-4A4D3CBD8AC3}"/>
              </a:ext>
            </a:extLst>
          </p:cNvPr>
          <p:cNvSpPr txBox="1"/>
          <p:nvPr/>
        </p:nvSpPr>
        <p:spPr>
          <a:xfrm>
            <a:off x="827584" y="671215"/>
            <a:ext cx="3514725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10E1D8-9B0E-5242-B769-3E6B88E09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212454"/>
            <a:ext cx="3581400" cy="1295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1759184-4D24-C14A-9FC0-3A0727108D83}"/>
              </a:ext>
            </a:extLst>
          </p:cNvPr>
          <p:cNvSpPr txBox="1"/>
          <p:nvPr/>
        </p:nvSpPr>
        <p:spPr>
          <a:xfrm>
            <a:off x="810709" y="3869267"/>
            <a:ext cx="75777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 dirty="0"/>
              <a:t>这就叫做</a:t>
            </a:r>
            <a:r>
              <a:rPr lang="en-US" altLang="zh-CN" sz="1050" b="1" dirty="0"/>
              <a:t>"</a:t>
            </a:r>
            <a:r>
              <a:rPr lang="zh-CN" altLang="en-US" sz="1050" b="1" dirty="0"/>
              <a:t>实体层</a:t>
            </a:r>
            <a:r>
              <a:rPr lang="en-US" altLang="zh-CN" sz="1050" b="1" dirty="0"/>
              <a:t>"</a:t>
            </a:r>
            <a:r>
              <a:rPr lang="zh-CN" altLang="en-US" sz="1050" b="1" dirty="0"/>
              <a:t>，它就是把电脑连接起来的物理手段。它主要规定了网络的一些电气特性，作用是负责传送</a:t>
            </a:r>
            <a:r>
              <a:rPr lang="en-US" altLang="zh-CN" sz="1050" b="1" dirty="0"/>
              <a:t>0</a:t>
            </a:r>
            <a:r>
              <a:rPr lang="zh-CN" altLang="en-US" sz="1050" b="1" dirty="0"/>
              <a:t>和</a:t>
            </a:r>
            <a:r>
              <a:rPr lang="en-US" altLang="zh-CN" sz="1050" b="1" dirty="0"/>
              <a:t>1</a:t>
            </a:r>
            <a:r>
              <a:rPr lang="zh-CN" altLang="en-US" sz="1050" b="1" dirty="0"/>
              <a:t>的电信号。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8189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占位符 1">
            <a:extLst>
              <a:ext uri="{FF2B5EF4-FFF2-40B4-BE49-F238E27FC236}">
                <a16:creationId xmlns:a16="http://schemas.microsoft.com/office/drawing/2014/main" id="{ACFA9253-9E46-414A-8B4A-BF36787E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Node.js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网络通信概述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D6EB1F-D17D-9C40-8981-B5A00ECEAD70}"/>
              </a:ext>
            </a:extLst>
          </p:cNvPr>
          <p:cNvSpPr txBox="1"/>
          <p:nvPr/>
        </p:nvSpPr>
        <p:spPr>
          <a:xfrm>
            <a:off x="1092200" y="121920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90896C9-284D-A84F-BC73-4A4D3CBD8AC3}"/>
              </a:ext>
            </a:extLst>
          </p:cNvPr>
          <p:cNvSpPr txBox="1"/>
          <p:nvPr/>
        </p:nvSpPr>
        <p:spPr>
          <a:xfrm>
            <a:off x="827584" y="671215"/>
            <a:ext cx="3514725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BBE2EB-9107-7447-910D-A1866B59E391}"/>
              </a:ext>
            </a:extLst>
          </p:cNvPr>
          <p:cNvSpPr txBox="1"/>
          <p:nvPr/>
        </p:nvSpPr>
        <p:spPr>
          <a:xfrm>
            <a:off x="827584" y="1368780"/>
            <a:ext cx="570861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单纯的</a:t>
            </a:r>
            <a:r>
              <a:rPr lang="en-US" altLang="zh-CN" sz="1050" dirty="0"/>
              <a:t>0</a:t>
            </a:r>
            <a:r>
              <a:rPr lang="zh-CN" altLang="en-US" sz="1050" dirty="0"/>
              <a:t>和</a:t>
            </a:r>
            <a:r>
              <a:rPr lang="en-US" altLang="zh-CN" sz="1050" dirty="0"/>
              <a:t>1</a:t>
            </a:r>
            <a:r>
              <a:rPr lang="zh-CN" altLang="en-US" sz="1050" dirty="0"/>
              <a:t>没有任何意义，必须规定解读方式：多少个电信号算一组？每个信号位有何意义？</a:t>
            </a:r>
            <a:endParaRPr lang="en-US" altLang="zh-CN" sz="105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b="1" dirty="0"/>
              <a:t>这就是</a:t>
            </a:r>
            <a:r>
              <a:rPr lang="en-US" altLang="zh-CN" sz="1050" b="1" dirty="0"/>
              <a:t>"</a:t>
            </a:r>
            <a:r>
              <a:rPr lang="zh-CN" altLang="en-US" sz="1050" b="1" dirty="0"/>
              <a:t>链接层</a:t>
            </a:r>
            <a:r>
              <a:rPr lang="en-US" altLang="zh-CN" sz="1050" b="1" dirty="0"/>
              <a:t>"</a:t>
            </a:r>
            <a:r>
              <a:rPr lang="zh-CN" altLang="en-US" sz="1050" b="1" dirty="0"/>
              <a:t>的功能，它在</a:t>
            </a:r>
            <a:r>
              <a:rPr lang="en-US" altLang="zh-CN" sz="1050" b="1" dirty="0"/>
              <a:t>"</a:t>
            </a:r>
            <a:r>
              <a:rPr lang="zh-CN" altLang="en-US" sz="1050" b="1" dirty="0"/>
              <a:t>实体层</a:t>
            </a:r>
            <a:r>
              <a:rPr lang="en-US" altLang="zh-CN" sz="1050" b="1" dirty="0"/>
              <a:t>"</a:t>
            </a:r>
            <a:r>
              <a:rPr lang="zh-CN" altLang="en-US" sz="1050" b="1" dirty="0"/>
              <a:t>的上方，确定了</a:t>
            </a:r>
            <a:r>
              <a:rPr lang="en-US" altLang="zh-CN" sz="1050" b="1" dirty="0"/>
              <a:t>0</a:t>
            </a:r>
            <a:r>
              <a:rPr lang="zh-CN" altLang="en-US" sz="1050" b="1" dirty="0"/>
              <a:t>和</a:t>
            </a:r>
            <a:r>
              <a:rPr lang="en-US" altLang="zh-CN" sz="1050" b="1" dirty="0"/>
              <a:t>1</a:t>
            </a:r>
            <a:r>
              <a:rPr lang="zh-CN" altLang="en-US" sz="1050" b="1" dirty="0"/>
              <a:t>的分组方式。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6667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占位符 1">
            <a:extLst>
              <a:ext uri="{FF2B5EF4-FFF2-40B4-BE49-F238E27FC236}">
                <a16:creationId xmlns:a16="http://schemas.microsoft.com/office/drawing/2014/main" id="{ACFA9253-9E46-414A-8B4A-BF36787E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Node.js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网络通信概述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D6EB1F-D17D-9C40-8981-B5A00ECEAD70}"/>
              </a:ext>
            </a:extLst>
          </p:cNvPr>
          <p:cNvSpPr txBox="1"/>
          <p:nvPr/>
        </p:nvSpPr>
        <p:spPr>
          <a:xfrm>
            <a:off x="1092200" y="121920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90896C9-284D-A84F-BC73-4A4D3CBD8AC3}"/>
              </a:ext>
            </a:extLst>
          </p:cNvPr>
          <p:cNvSpPr txBox="1"/>
          <p:nvPr/>
        </p:nvSpPr>
        <p:spPr>
          <a:xfrm>
            <a:off x="827584" y="671215"/>
            <a:ext cx="3514725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链接层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以太网协议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62B184-297D-C341-98F7-37802C5CD80E}"/>
              </a:ext>
            </a:extLst>
          </p:cNvPr>
          <p:cNvSpPr txBox="1"/>
          <p:nvPr/>
        </p:nvSpPr>
        <p:spPr>
          <a:xfrm>
            <a:off x="956733" y="1481667"/>
            <a:ext cx="72426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早期的时候，每家公司都有自己的电信号分组方式。逐渐地，一种叫做</a:t>
            </a:r>
            <a:r>
              <a:rPr lang="en-US" altLang="zh-CN" sz="1050" u="sng" dirty="0">
                <a:hlinkClick r:id="rId2"/>
              </a:rPr>
              <a:t>"</a:t>
            </a:r>
            <a:r>
              <a:rPr lang="zh-CN" altLang="en-US" sz="1050" u="sng" dirty="0">
                <a:hlinkClick r:id="rId2"/>
              </a:rPr>
              <a:t>以太网</a:t>
            </a:r>
            <a:r>
              <a:rPr lang="en-US" altLang="zh-CN" sz="1050" u="sng" dirty="0">
                <a:hlinkClick r:id="rId2"/>
              </a:rPr>
              <a:t>"</a:t>
            </a:r>
            <a:r>
              <a:rPr lang="zh-CN" altLang="en-US" sz="1050" dirty="0"/>
              <a:t>（</a:t>
            </a:r>
            <a:r>
              <a:rPr lang="en-US" altLang="zh-CN" sz="1050" dirty="0"/>
              <a:t>Ethernet</a:t>
            </a:r>
            <a:r>
              <a:rPr lang="zh-CN" altLang="en-US" sz="1050" dirty="0"/>
              <a:t>）的协议，占据了主导地位。</a:t>
            </a:r>
          </a:p>
          <a:p>
            <a:r>
              <a:rPr lang="zh-CN" altLang="en-US" sz="1050" dirty="0"/>
              <a:t>以太网规定，一组电信号构成一个数据包，叫做</a:t>
            </a:r>
            <a:r>
              <a:rPr lang="en-US" altLang="zh-CN" sz="1050" dirty="0"/>
              <a:t>"</a:t>
            </a:r>
            <a:r>
              <a:rPr lang="zh-CN" altLang="en-US" sz="1050" dirty="0"/>
              <a:t>帧</a:t>
            </a:r>
            <a:r>
              <a:rPr lang="en-US" altLang="zh-CN" sz="1050" dirty="0"/>
              <a:t>"</a:t>
            </a:r>
            <a:r>
              <a:rPr lang="zh-CN" altLang="en-US" sz="1050" dirty="0"/>
              <a:t>（</a:t>
            </a:r>
            <a:r>
              <a:rPr lang="en-US" altLang="zh-CN" sz="1050" dirty="0"/>
              <a:t>Frame</a:t>
            </a:r>
            <a:r>
              <a:rPr lang="zh-CN" altLang="en-US" sz="1050" dirty="0"/>
              <a:t>）。每一帧分成两个部分：标头（</a:t>
            </a:r>
            <a:r>
              <a:rPr lang="en-US" altLang="zh-CN" sz="1050" dirty="0"/>
              <a:t>Head</a:t>
            </a:r>
            <a:r>
              <a:rPr lang="zh-CN" altLang="en-US" sz="1050" dirty="0"/>
              <a:t>）和数据（</a:t>
            </a:r>
            <a:r>
              <a:rPr lang="en-US" altLang="zh-CN" sz="1050" dirty="0"/>
              <a:t>Data</a:t>
            </a:r>
            <a:r>
              <a:rPr lang="zh-CN" altLang="en-US" sz="1050" dirty="0"/>
              <a:t>）。</a:t>
            </a:r>
          </a:p>
          <a:p>
            <a:br>
              <a:rPr lang="zh-CN" altLang="en-US" sz="1050" dirty="0"/>
            </a:b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21B3BF-486C-B249-99E2-AB4B28076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72" y="2228882"/>
            <a:ext cx="4127500" cy="711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81A9F4F-104B-EB46-98BA-871F4CDE9D9D}"/>
              </a:ext>
            </a:extLst>
          </p:cNvPr>
          <p:cNvSpPr txBox="1"/>
          <p:nvPr/>
        </p:nvSpPr>
        <p:spPr>
          <a:xfrm>
            <a:off x="1066800" y="3412067"/>
            <a:ext cx="63273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/>
              <a:t>"</a:t>
            </a:r>
            <a:r>
              <a:rPr lang="zh-CN" altLang="en-US" sz="1050" dirty="0"/>
              <a:t>标头</a:t>
            </a:r>
            <a:r>
              <a:rPr lang="en-US" altLang="zh-CN" sz="1050" dirty="0"/>
              <a:t>"</a:t>
            </a:r>
            <a:r>
              <a:rPr lang="zh-CN" altLang="en-US" sz="1050" dirty="0"/>
              <a:t>包含数据包的一些说明项，比如发送者、接受者、数据类型等等；</a:t>
            </a:r>
            <a:r>
              <a:rPr lang="en-US" altLang="zh-CN" sz="1050" dirty="0"/>
              <a:t>"</a:t>
            </a:r>
            <a:r>
              <a:rPr lang="zh-CN" altLang="en-US" sz="1050" dirty="0"/>
              <a:t>数据</a:t>
            </a:r>
            <a:r>
              <a:rPr lang="en-US" altLang="zh-CN" sz="1050" dirty="0"/>
              <a:t>"</a:t>
            </a:r>
            <a:r>
              <a:rPr lang="zh-CN" altLang="en-US" sz="1050" dirty="0"/>
              <a:t>则是数据包的具体内容。</a:t>
            </a:r>
            <a:endParaRPr lang="en-US" altLang="zh-CN" sz="105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/>
              <a:t>"</a:t>
            </a:r>
            <a:r>
              <a:rPr lang="zh-CN" altLang="en-US" sz="1050" dirty="0"/>
              <a:t>标头</a:t>
            </a:r>
            <a:r>
              <a:rPr lang="en-US" altLang="zh-CN" sz="1050" dirty="0"/>
              <a:t>"</a:t>
            </a:r>
            <a:r>
              <a:rPr lang="zh-CN" altLang="en-US" sz="1050" dirty="0"/>
              <a:t>的长度，固定为</a:t>
            </a:r>
            <a:r>
              <a:rPr lang="en-US" altLang="zh-CN" sz="1050" dirty="0"/>
              <a:t>18</a:t>
            </a:r>
            <a:r>
              <a:rPr lang="zh-CN" altLang="en-US" sz="1050" dirty="0"/>
              <a:t>字节。</a:t>
            </a:r>
            <a:r>
              <a:rPr lang="en-US" altLang="zh-CN" sz="1050" dirty="0"/>
              <a:t>"</a:t>
            </a:r>
            <a:r>
              <a:rPr lang="zh-CN" altLang="en-US" sz="1050" dirty="0"/>
              <a:t>数据</a:t>
            </a:r>
            <a:r>
              <a:rPr lang="en-US" altLang="zh-CN" sz="1050" dirty="0"/>
              <a:t>"</a:t>
            </a:r>
            <a:r>
              <a:rPr lang="zh-CN" altLang="en-US" sz="1050" dirty="0"/>
              <a:t>的长度，最短为</a:t>
            </a:r>
            <a:r>
              <a:rPr lang="en-US" altLang="zh-CN" sz="1050" dirty="0"/>
              <a:t>46</a:t>
            </a:r>
            <a:r>
              <a:rPr lang="zh-CN" altLang="en-US" sz="1050" dirty="0"/>
              <a:t>字节，最长为</a:t>
            </a:r>
            <a:r>
              <a:rPr lang="en-US" altLang="zh-CN" sz="1050" dirty="0"/>
              <a:t>1500</a:t>
            </a:r>
            <a:r>
              <a:rPr lang="zh-CN" altLang="en-US" sz="1050" dirty="0"/>
              <a:t>字节。</a:t>
            </a:r>
            <a:endParaRPr lang="en-US" altLang="zh-CN" sz="105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因此，整个</a:t>
            </a:r>
            <a:r>
              <a:rPr lang="en-US" altLang="zh-CN" sz="1050" dirty="0"/>
              <a:t>"</a:t>
            </a:r>
            <a:r>
              <a:rPr lang="zh-CN" altLang="en-US" sz="1050" dirty="0"/>
              <a:t>帧</a:t>
            </a:r>
            <a:r>
              <a:rPr lang="en-US" altLang="zh-CN" sz="1050" dirty="0"/>
              <a:t>"</a:t>
            </a:r>
            <a:r>
              <a:rPr lang="zh-CN" altLang="en-US" sz="1050" dirty="0"/>
              <a:t>最短为</a:t>
            </a:r>
            <a:r>
              <a:rPr lang="en-US" altLang="zh-CN" sz="1050" dirty="0"/>
              <a:t>64</a:t>
            </a:r>
            <a:r>
              <a:rPr lang="zh-CN" altLang="en-US" sz="1050" dirty="0"/>
              <a:t>字节，最长为</a:t>
            </a:r>
            <a:r>
              <a:rPr lang="en-US" altLang="zh-CN" sz="1050" dirty="0"/>
              <a:t>1518</a:t>
            </a:r>
            <a:r>
              <a:rPr lang="zh-CN" altLang="en-US" sz="1050" dirty="0"/>
              <a:t>字节。如果数据很长，就必须分割成多个帧进行发送。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1177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占位符 1">
            <a:extLst>
              <a:ext uri="{FF2B5EF4-FFF2-40B4-BE49-F238E27FC236}">
                <a16:creationId xmlns:a16="http://schemas.microsoft.com/office/drawing/2014/main" id="{ACFA9253-9E46-414A-8B4A-BF36787E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Node.js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网络通信概述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D6EB1F-D17D-9C40-8981-B5A00ECEAD70}"/>
              </a:ext>
            </a:extLst>
          </p:cNvPr>
          <p:cNvSpPr txBox="1"/>
          <p:nvPr/>
        </p:nvSpPr>
        <p:spPr>
          <a:xfrm>
            <a:off x="1092200" y="121920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90896C9-284D-A84F-BC73-4A4D3CBD8AC3}"/>
              </a:ext>
            </a:extLst>
          </p:cNvPr>
          <p:cNvSpPr txBox="1"/>
          <p:nvPr/>
        </p:nvSpPr>
        <p:spPr>
          <a:xfrm>
            <a:off x="827584" y="671215"/>
            <a:ext cx="3514725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链接层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134CC9-5499-574A-9322-AA1BE2299552}"/>
              </a:ext>
            </a:extLst>
          </p:cNvPr>
          <p:cNvSpPr txBox="1"/>
          <p:nvPr/>
        </p:nvSpPr>
        <p:spPr>
          <a:xfrm>
            <a:off x="990600" y="1498600"/>
            <a:ext cx="66223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以太网数据包的</a:t>
            </a:r>
            <a:r>
              <a:rPr lang="en-US" altLang="zh-CN" sz="1050" dirty="0"/>
              <a:t>"</a:t>
            </a:r>
            <a:r>
              <a:rPr lang="zh-CN" altLang="en-US" sz="1050" dirty="0"/>
              <a:t>标头</a:t>
            </a:r>
            <a:r>
              <a:rPr lang="en-US" altLang="zh-CN" sz="1050" dirty="0"/>
              <a:t>"</a:t>
            </a:r>
            <a:r>
              <a:rPr lang="zh-CN" altLang="en-US" sz="1050" dirty="0"/>
              <a:t>，包含了发送者和接受者的信息。那么，发送者和接受者是如何标识呢？</a:t>
            </a:r>
            <a:endParaRPr lang="en-US" altLang="zh-CN" sz="105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以太网规定，连入网络的所有设备，都必须具有</a:t>
            </a:r>
            <a:r>
              <a:rPr lang="en-US" altLang="zh-CN" sz="1050" dirty="0"/>
              <a:t>"</a:t>
            </a:r>
            <a:r>
              <a:rPr lang="zh-CN" altLang="en-US" sz="1050" dirty="0"/>
              <a:t>网卡</a:t>
            </a:r>
            <a:r>
              <a:rPr lang="en-US" altLang="zh-CN" sz="1050" dirty="0"/>
              <a:t>"</a:t>
            </a:r>
            <a:r>
              <a:rPr lang="zh-CN" altLang="en-US" sz="1050" dirty="0"/>
              <a:t>接口。数据包必须是从一块网卡，传送到另一块网卡。</a:t>
            </a:r>
            <a:endParaRPr lang="en-US" altLang="zh-CN" sz="105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网卡的地址，就是数据包的发送地址和接收地址，这叫做</a:t>
            </a:r>
            <a:r>
              <a:rPr lang="en-US" altLang="zh-CN" sz="1050" dirty="0"/>
              <a:t>MAC</a:t>
            </a:r>
            <a:r>
              <a:rPr lang="zh-CN" altLang="en-US" sz="1050" dirty="0"/>
              <a:t>地址。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30A95B-E630-574E-ACDC-0B95F8DCC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355726"/>
            <a:ext cx="31750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28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占位符 1">
            <a:extLst>
              <a:ext uri="{FF2B5EF4-FFF2-40B4-BE49-F238E27FC236}">
                <a16:creationId xmlns:a16="http://schemas.microsoft.com/office/drawing/2014/main" id="{ACFA9253-9E46-414A-8B4A-BF36787E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Node.js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网络通信概述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D6EB1F-D17D-9C40-8981-B5A00ECEAD70}"/>
              </a:ext>
            </a:extLst>
          </p:cNvPr>
          <p:cNvSpPr txBox="1"/>
          <p:nvPr/>
        </p:nvSpPr>
        <p:spPr>
          <a:xfrm>
            <a:off x="1092200" y="121920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90896C9-284D-A84F-BC73-4A4D3CBD8AC3}"/>
              </a:ext>
            </a:extLst>
          </p:cNvPr>
          <p:cNvSpPr txBox="1"/>
          <p:nvPr/>
        </p:nvSpPr>
        <p:spPr>
          <a:xfrm>
            <a:off x="827584" y="671215"/>
            <a:ext cx="3514725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链接层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134CC9-5499-574A-9322-AA1BE2299552}"/>
              </a:ext>
            </a:extLst>
          </p:cNvPr>
          <p:cNvSpPr txBox="1"/>
          <p:nvPr/>
        </p:nvSpPr>
        <p:spPr>
          <a:xfrm>
            <a:off x="990600" y="1498600"/>
            <a:ext cx="6920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每块网卡出厂的时候，都有一个全世界独一无二的</a:t>
            </a:r>
            <a:r>
              <a:rPr lang="en-US" altLang="zh-CN" sz="1050" dirty="0"/>
              <a:t>MAC</a:t>
            </a:r>
            <a:r>
              <a:rPr lang="zh-CN" altLang="en-US" sz="1050" dirty="0"/>
              <a:t>地址，长度是</a:t>
            </a:r>
            <a:r>
              <a:rPr lang="en-US" altLang="zh-CN" sz="1050" dirty="0"/>
              <a:t>48</a:t>
            </a:r>
            <a:r>
              <a:rPr lang="zh-CN" altLang="en-US" sz="1050" dirty="0"/>
              <a:t>个二进制位，通常用</a:t>
            </a:r>
            <a:r>
              <a:rPr lang="en-US" altLang="zh-CN" sz="1050" dirty="0"/>
              <a:t>12</a:t>
            </a:r>
            <a:r>
              <a:rPr lang="zh-CN" altLang="en-US" sz="1050" dirty="0"/>
              <a:t>个十六进制数表示。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119225-2EA5-DD4F-ADFB-9C0F7A67B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76" y="1995686"/>
            <a:ext cx="3175000" cy="16383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33EA2F-E704-2E42-9CF9-6EC97FAECC83}"/>
              </a:ext>
            </a:extLst>
          </p:cNvPr>
          <p:cNvSpPr txBox="1"/>
          <p:nvPr/>
        </p:nvSpPr>
        <p:spPr>
          <a:xfrm>
            <a:off x="1039098" y="4064000"/>
            <a:ext cx="6917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前</a:t>
            </a:r>
            <a:r>
              <a:rPr lang="en-US" altLang="zh-CN" sz="1050" dirty="0"/>
              <a:t>6</a:t>
            </a:r>
            <a:r>
              <a:rPr lang="zh-CN" altLang="en-US" sz="1050" dirty="0"/>
              <a:t>个十六进制数是厂商编号，后</a:t>
            </a:r>
            <a:r>
              <a:rPr lang="en-US" altLang="zh-CN" sz="1050" dirty="0"/>
              <a:t>6</a:t>
            </a:r>
            <a:r>
              <a:rPr lang="zh-CN" altLang="en-US" sz="1050" dirty="0"/>
              <a:t>个是该厂商的网卡流水号。有了</a:t>
            </a:r>
            <a:r>
              <a:rPr lang="en-US" altLang="zh-CN" sz="1050" dirty="0"/>
              <a:t>MAC</a:t>
            </a:r>
            <a:r>
              <a:rPr lang="zh-CN" altLang="en-US" sz="1050" dirty="0"/>
              <a:t>地址，就可以定位网卡和数据包的路径了。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8395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占位符 1">
            <a:extLst>
              <a:ext uri="{FF2B5EF4-FFF2-40B4-BE49-F238E27FC236}">
                <a16:creationId xmlns:a16="http://schemas.microsoft.com/office/drawing/2014/main" id="{ACFA9253-9E46-414A-8B4A-BF36787E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Node.js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网络通信概述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D6EB1F-D17D-9C40-8981-B5A00ECEAD70}"/>
              </a:ext>
            </a:extLst>
          </p:cNvPr>
          <p:cNvSpPr txBox="1"/>
          <p:nvPr/>
        </p:nvSpPr>
        <p:spPr>
          <a:xfrm>
            <a:off x="1092200" y="121920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90896C9-284D-A84F-BC73-4A4D3CBD8AC3}"/>
              </a:ext>
            </a:extLst>
          </p:cNvPr>
          <p:cNvSpPr txBox="1"/>
          <p:nvPr/>
        </p:nvSpPr>
        <p:spPr>
          <a:xfrm>
            <a:off x="827584" y="671215"/>
            <a:ext cx="3514725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链接层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广播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134CC9-5499-574A-9322-AA1BE2299552}"/>
              </a:ext>
            </a:extLst>
          </p:cNvPr>
          <p:cNvSpPr txBox="1"/>
          <p:nvPr/>
        </p:nvSpPr>
        <p:spPr>
          <a:xfrm>
            <a:off x="827584" y="1367646"/>
            <a:ext cx="473719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以太网数据包必须知道接收方的</a:t>
            </a:r>
            <a:r>
              <a:rPr lang="en-US" altLang="zh-CN" sz="1050" dirty="0"/>
              <a:t>MAC</a:t>
            </a:r>
            <a:r>
              <a:rPr lang="zh-CN" altLang="en-US" sz="1050" dirty="0"/>
              <a:t>地址，然后才能发送。</a:t>
            </a:r>
            <a:endParaRPr lang="en-US" altLang="zh-CN" sz="105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5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5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5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首先，一块网卡怎么会知道另一块网卡的</a:t>
            </a:r>
            <a:r>
              <a:rPr lang="en-US" altLang="zh-CN" sz="1050" dirty="0"/>
              <a:t>MAC</a:t>
            </a:r>
            <a:r>
              <a:rPr lang="zh-CN" altLang="en-US" sz="1050" dirty="0"/>
              <a:t>地址？</a:t>
            </a:r>
            <a:endParaRPr lang="en-US" altLang="zh-CN" sz="105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其次，就算有了</a:t>
            </a:r>
            <a:r>
              <a:rPr lang="en-US" altLang="zh-CN" sz="1050" dirty="0"/>
              <a:t>MAC</a:t>
            </a:r>
            <a:r>
              <a:rPr lang="zh-CN" altLang="en-US" sz="1050" dirty="0"/>
              <a:t>地址，系统怎样才能把数据包准确送到接收方？</a:t>
            </a:r>
            <a:endParaRPr lang="en-US" altLang="zh-CN" sz="105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回答是以太网采用了一种很</a:t>
            </a:r>
            <a:r>
              <a:rPr lang="en-US" altLang="zh-CN" sz="1050" dirty="0"/>
              <a:t>"</a:t>
            </a:r>
            <a:r>
              <a:rPr lang="zh-CN" altLang="en-US" sz="1050" dirty="0"/>
              <a:t>原始</a:t>
            </a:r>
            <a:r>
              <a:rPr lang="en-US" altLang="zh-CN" sz="1050" dirty="0"/>
              <a:t>"</a:t>
            </a:r>
            <a:r>
              <a:rPr lang="zh-CN" altLang="en-US" sz="1050" dirty="0"/>
              <a:t>的方式，它不是把数据包准确送到接收方，</a:t>
            </a:r>
            <a:endParaRPr lang="en-US" altLang="zh-CN" sz="105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而是向本网络内所有计算机发送，让每台计算机自己判断，是否为接收方。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124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占位符 1">
            <a:extLst>
              <a:ext uri="{FF2B5EF4-FFF2-40B4-BE49-F238E27FC236}">
                <a16:creationId xmlns:a16="http://schemas.microsoft.com/office/drawing/2014/main" id="{ACFA9253-9E46-414A-8B4A-BF36787E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Node.js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网络通信概述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D6EB1F-D17D-9C40-8981-B5A00ECEAD70}"/>
              </a:ext>
            </a:extLst>
          </p:cNvPr>
          <p:cNvSpPr txBox="1"/>
          <p:nvPr/>
        </p:nvSpPr>
        <p:spPr>
          <a:xfrm>
            <a:off x="1092200" y="121920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90896C9-284D-A84F-BC73-4A4D3CBD8AC3}"/>
              </a:ext>
            </a:extLst>
          </p:cNvPr>
          <p:cNvSpPr txBox="1"/>
          <p:nvPr/>
        </p:nvSpPr>
        <p:spPr>
          <a:xfrm>
            <a:off x="827584" y="671215"/>
            <a:ext cx="3514725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链接层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广播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997E30-FCEB-C942-BD4D-F9523C762BDE}"/>
              </a:ext>
            </a:extLst>
          </p:cNvPr>
          <p:cNvSpPr txBox="1"/>
          <p:nvPr/>
        </p:nvSpPr>
        <p:spPr>
          <a:xfrm>
            <a:off x="781338" y="1203598"/>
            <a:ext cx="73910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下图中，</a:t>
            </a:r>
            <a:r>
              <a:rPr lang="en-US" altLang="zh-CN" sz="1050" dirty="0"/>
              <a:t>1</a:t>
            </a:r>
            <a:r>
              <a:rPr lang="zh-CN" altLang="en-US" sz="1050" dirty="0"/>
              <a:t>号计算机向</a:t>
            </a:r>
            <a:r>
              <a:rPr lang="en-US" altLang="zh-CN" sz="1050" dirty="0"/>
              <a:t>2</a:t>
            </a:r>
            <a:r>
              <a:rPr lang="zh-CN" altLang="en-US" sz="1050" dirty="0"/>
              <a:t>号计算机发送一个数据包，同一个子网络的</a:t>
            </a:r>
            <a:r>
              <a:rPr lang="en-US" altLang="zh-CN" sz="1050" dirty="0"/>
              <a:t>3</a:t>
            </a:r>
            <a:r>
              <a:rPr lang="zh-CN" altLang="en-US" sz="1050" dirty="0"/>
              <a:t>号、</a:t>
            </a:r>
            <a:r>
              <a:rPr lang="en-US" altLang="zh-CN" sz="1050" dirty="0"/>
              <a:t>4</a:t>
            </a:r>
            <a:r>
              <a:rPr lang="zh-CN" altLang="en-US" sz="1050" dirty="0"/>
              <a:t>号、</a:t>
            </a:r>
            <a:r>
              <a:rPr lang="en-US" altLang="zh-CN" sz="1050" dirty="0"/>
              <a:t>5</a:t>
            </a:r>
            <a:r>
              <a:rPr lang="zh-CN" altLang="en-US" sz="1050" dirty="0"/>
              <a:t>号计算机都会收到这个包。它们读取这个包的</a:t>
            </a:r>
            <a:r>
              <a:rPr lang="en-US" altLang="zh-CN" sz="1050" dirty="0"/>
              <a:t>"</a:t>
            </a:r>
            <a:r>
              <a:rPr lang="zh-CN" altLang="en-US" sz="1050" dirty="0"/>
              <a:t>标头</a:t>
            </a:r>
            <a:r>
              <a:rPr lang="en-US" altLang="zh-CN" sz="1050" dirty="0"/>
              <a:t>"</a:t>
            </a:r>
            <a:r>
              <a:rPr lang="zh-CN" altLang="en-US" sz="1050" dirty="0"/>
              <a:t>，找到接收方的</a:t>
            </a:r>
            <a:r>
              <a:rPr lang="en-US" altLang="zh-CN" sz="1050" dirty="0"/>
              <a:t>MAC</a:t>
            </a:r>
            <a:r>
              <a:rPr lang="zh-CN" altLang="en-US" sz="1050" dirty="0"/>
              <a:t>地址，然后与自身的</a:t>
            </a:r>
            <a:r>
              <a:rPr lang="en-US" altLang="zh-CN" sz="1050" dirty="0"/>
              <a:t>MAC</a:t>
            </a:r>
            <a:r>
              <a:rPr lang="zh-CN" altLang="en-US" sz="1050" dirty="0"/>
              <a:t>地址相比较，如果两者相同，就接受这个包，做进一步处理，否则就丢弃这个包。这种发送方式就叫做</a:t>
            </a:r>
            <a:r>
              <a:rPr lang="en-US" altLang="zh-CN" sz="1050" dirty="0"/>
              <a:t>"</a:t>
            </a:r>
            <a:r>
              <a:rPr lang="zh-CN" altLang="en-US" sz="1050" dirty="0"/>
              <a:t>广播</a:t>
            </a:r>
            <a:r>
              <a:rPr lang="en-US" altLang="zh-CN" sz="1050" dirty="0"/>
              <a:t>"</a:t>
            </a:r>
            <a:r>
              <a:rPr lang="zh-CN" altLang="en-US" sz="1050" dirty="0"/>
              <a:t>（</a:t>
            </a:r>
            <a:r>
              <a:rPr lang="en-US" altLang="zh-CN" sz="1050" dirty="0"/>
              <a:t>broadcasting</a:t>
            </a:r>
            <a:r>
              <a:rPr lang="zh-CN" altLang="en-US" sz="1050" dirty="0"/>
              <a:t>）。</a:t>
            </a:r>
            <a:endParaRPr lang="en-US" altLang="zh-CN" sz="1050" dirty="0"/>
          </a:p>
          <a:p>
            <a:endParaRPr lang="zh-CN" altLang="en-US" sz="1050" dirty="0"/>
          </a:p>
          <a:p>
            <a:r>
              <a:rPr lang="zh-CN" altLang="en-US" sz="1050" dirty="0"/>
              <a:t>有了数据包的定义、网卡的</a:t>
            </a:r>
            <a:r>
              <a:rPr lang="en-US" altLang="zh-CN" sz="1050" dirty="0"/>
              <a:t>MAC</a:t>
            </a:r>
            <a:r>
              <a:rPr lang="zh-CN" altLang="en-US" sz="1050" dirty="0"/>
              <a:t>地址、广播的发送方式，</a:t>
            </a:r>
            <a:r>
              <a:rPr lang="en-US" altLang="zh-CN" sz="1050" dirty="0"/>
              <a:t>"</a:t>
            </a:r>
            <a:r>
              <a:rPr lang="zh-CN" altLang="en-US" sz="1050" dirty="0"/>
              <a:t>链接层</a:t>
            </a:r>
            <a:r>
              <a:rPr lang="en-US" altLang="zh-CN" sz="1050" dirty="0"/>
              <a:t>"</a:t>
            </a:r>
            <a:r>
              <a:rPr lang="zh-CN" altLang="en-US" sz="1050" dirty="0"/>
              <a:t>就可以在多台计算机之间传送数据了。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BEA43C-421B-974D-AC0B-D2346D401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187994"/>
            <a:ext cx="3528392" cy="27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73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占位符 1">
            <a:extLst>
              <a:ext uri="{FF2B5EF4-FFF2-40B4-BE49-F238E27FC236}">
                <a16:creationId xmlns:a16="http://schemas.microsoft.com/office/drawing/2014/main" id="{ACFA9253-9E46-414A-8B4A-BF36787E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Node.js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网络通信概述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D6EB1F-D17D-9C40-8981-B5A00ECEAD70}"/>
              </a:ext>
            </a:extLst>
          </p:cNvPr>
          <p:cNvSpPr txBox="1"/>
          <p:nvPr/>
        </p:nvSpPr>
        <p:spPr>
          <a:xfrm>
            <a:off x="1092200" y="121920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90896C9-284D-A84F-BC73-4A4D3CBD8AC3}"/>
              </a:ext>
            </a:extLst>
          </p:cNvPr>
          <p:cNvSpPr txBox="1"/>
          <p:nvPr/>
        </p:nvSpPr>
        <p:spPr>
          <a:xfrm>
            <a:off x="827584" y="671215"/>
            <a:ext cx="3514725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网络层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由来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997E30-FCEB-C942-BD4D-F9523C762BDE}"/>
              </a:ext>
            </a:extLst>
          </p:cNvPr>
          <p:cNvSpPr txBox="1"/>
          <p:nvPr/>
        </p:nvSpPr>
        <p:spPr>
          <a:xfrm>
            <a:off x="781338" y="1203598"/>
            <a:ext cx="739106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以太网协议，依靠</a:t>
            </a:r>
            <a:r>
              <a:rPr lang="en-US" altLang="zh-CN" sz="1200" dirty="0"/>
              <a:t>MAC</a:t>
            </a:r>
            <a:r>
              <a:rPr lang="zh-CN" altLang="en-US" sz="1200" dirty="0"/>
              <a:t>地址发送数据。理论上，单单依靠</a:t>
            </a:r>
            <a:r>
              <a:rPr lang="en-US" altLang="zh-CN" sz="1200" dirty="0"/>
              <a:t>MAC</a:t>
            </a:r>
            <a:r>
              <a:rPr lang="zh-CN" altLang="en-US" sz="1200" dirty="0"/>
              <a:t>地址，上海的网卡就可以找到洛杉矶的网卡了，技术上是可以实现的。</a:t>
            </a:r>
          </a:p>
          <a:p>
            <a:r>
              <a:rPr lang="zh-CN" altLang="en-US" sz="1200" dirty="0"/>
              <a:t>但是，这样做有一个重大的缺点。以太网采用广播方式发送数据包，所有成员人手一</a:t>
            </a:r>
            <a:r>
              <a:rPr lang="en-US" altLang="zh-CN" sz="1200" dirty="0"/>
              <a:t>"</a:t>
            </a:r>
            <a:r>
              <a:rPr lang="zh-CN" altLang="en-US" sz="1200" dirty="0"/>
              <a:t>包</a:t>
            </a:r>
            <a:r>
              <a:rPr lang="en-US" altLang="zh-CN" sz="1200" dirty="0"/>
              <a:t>"</a:t>
            </a:r>
            <a:r>
              <a:rPr lang="zh-CN" altLang="en-US" sz="1200" dirty="0"/>
              <a:t>，不仅效率低，而且局限在发送者所在的子网络。也就是说，如果两台计算机不在同一个子网络，广播是传不过去的。这种设计是合理的，否则互联网上每一台计算机都会收到所有包，那会引起灾难。</a:t>
            </a:r>
          </a:p>
          <a:p>
            <a:r>
              <a:rPr lang="zh-CN" altLang="en-US" sz="1200" dirty="0"/>
              <a:t>互联网是无数子网络共同组成的一个巨型网络，很像想象上海和洛杉矶的电脑会在同一个子网络，这几乎是不可能的。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r>
              <a:rPr lang="zh-CN" altLang="en-US" sz="1200" dirty="0"/>
              <a:t>因此，必须找到一种方法，能够区分哪些</a:t>
            </a:r>
            <a:r>
              <a:rPr lang="en-US" altLang="zh-CN" sz="1200" dirty="0"/>
              <a:t>MAC</a:t>
            </a:r>
            <a:r>
              <a:rPr lang="zh-CN" altLang="en-US" sz="1200" dirty="0"/>
              <a:t>地址属于同一个子网络，哪些不是。如果是同一个子网络，就采用广播方式发送，否则就采用</a:t>
            </a:r>
            <a:r>
              <a:rPr lang="en-US" altLang="zh-CN" sz="1200" dirty="0"/>
              <a:t>"</a:t>
            </a:r>
            <a:r>
              <a:rPr lang="zh-CN" altLang="en-US" sz="1200" dirty="0"/>
              <a:t>路由</a:t>
            </a:r>
            <a:r>
              <a:rPr lang="en-US" altLang="zh-CN" sz="1200" dirty="0"/>
              <a:t>"</a:t>
            </a:r>
            <a:r>
              <a:rPr lang="zh-CN" altLang="en-US" sz="1200" dirty="0"/>
              <a:t>方式发送。（</a:t>
            </a:r>
            <a:r>
              <a:rPr lang="en-US" altLang="zh-CN" sz="1200" dirty="0"/>
              <a:t>"</a:t>
            </a:r>
            <a:r>
              <a:rPr lang="zh-CN" altLang="en-US" sz="1200" dirty="0"/>
              <a:t>路由</a:t>
            </a:r>
            <a:r>
              <a:rPr lang="en-US" altLang="zh-CN" sz="1200" dirty="0"/>
              <a:t>"</a:t>
            </a:r>
            <a:r>
              <a:rPr lang="zh-CN" altLang="en-US" sz="1200" dirty="0"/>
              <a:t>的意思，就是指如何向不同的子网络分发数据包，这是一个很大的主题，本文不涉及。）遗憾的是，</a:t>
            </a:r>
            <a:r>
              <a:rPr lang="en-US" altLang="zh-CN" sz="1200" dirty="0"/>
              <a:t>MAC</a:t>
            </a:r>
            <a:r>
              <a:rPr lang="zh-CN" altLang="en-US" sz="1200" dirty="0"/>
              <a:t>地址本身无法做到这一点。它只与厂商有关，与所处网络无关。</a:t>
            </a:r>
          </a:p>
          <a:p>
            <a:r>
              <a:rPr lang="zh-CN" altLang="en-US" sz="1200" b="1" dirty="0"/>
              <a:t>这就导致了</a:t>
            </a:r>
            <a:r>
              <a:rPr lang="en-US" altLang="zh-CN" sz="1200" b="1" dirty="0"/>
              <a:t>"</a:t>
            </a:r>
            <a:r>
              <a:rPr lang="zh-CN" altLang="en-US" sz="1200" b="1" dirty="0"/>
              <a:t>网络层</a:t>
            </a:r>
            <a:r>
              <a:rPr lang="en-US" altLang="zh-CN" sz="1200" b="1" dirty="0"/>
              <a:t>"</a:t>
            </a:r>
            <a:r>
              <a:rPr lang="zh-CN" altLang="en-US" sz="1200" b="1" dirty="0"/>
              <a:t>的诞生。它的作用是引进一套新的地址，使得我们能够区分不同的计算机是否属于同一个子网络。这套地址就叫做</a:t>
            </a:r>
            <a:r>
              <a:rPr lang="en-US" altLang="zh-CN" sz="1200" b="1" dirty="0"/>
              <a:t>"</a:t>
            </a:r>
            <a:r>
              <a:rPr lang="zh-CN" altLang="en-US" sz="1200" b="1" dirty="0"/>
              <a:t>网络地址</a:t>
            </a:r>
            <a:r>
              <a:rPr lang="en-US" altLang="zh-CN" sz="1200" b="1" dirty="0"/>
              <a:t>"</a:t>
            </a:r>
            <a:r>
              <a:rPr lang="zh-CN" altLang="en-US" sz="1200" b="1" dirty="0"/>
              <a:t>，简称</a:t>
            </a:r>
            <a:r>
              <a:rPr lang="en-US" altLang="zh-CN" sz="1200" b="1" dirty="0"/>
              <a:t>"</a:t>
            </a:r>
            <a:r>
              <a:rPr lang="zh-CN" altLang="en-US" sz="1200" b="1" dirty="0"/>
              <a:t>网址</a:t>
            </a:r>
            <a:r>
              <a:rPr lang="en-US" altLang="zh-CN" sz="1200" b="1" dirty="0"/>
              <a:t>"</a:t>
            </a:r>
            <a:r>
              <a:rPr lang="zh-CN" altLang="en-US" sz="1200" b="1" dirty="0"/>
              <a:t>。</a:t>
            </a:r>
            <a:endParaRPr lang="zh-CN" altLang="en-US" sz="1200" dirty="0"/>
          </a:p>
          <a:p>
            <a:r>
              <a:rPr lang="zh-CN" altLang="en-US" sz="1200" dirty="0"/>
              <a:t>于是，</a:t>
            </a:r>
            <a:r>
              <a:rPr lang="en-US" altLang="zh-CN" sz="1200" dirty="0"/>
              <a:t>"</a:t>
            </a:r>
            <a:r>
              <a:rPr lang="zh-CN" altLang="en-US" sz="1200" dirty="0"/>
              <a:t>网络层</a:t>
            </a:r>
            <a:r>
              <a:rPr lang="en-US" altLang="zh-CN" sz="1200" dirty="0"/>
              <a:t>"</a:t>
            </a:r>
            <a:r>
              <a:rPr lang="zh-CN" altLang="en-US" sz="1200" dirty="0"/>
              <a:t>出现以后，每台计算机有了两种地址，一种是</a:t>
            </a:r>
            <a:r>
              <a:rPr lang="en-US" altLang="zh-CN" sz="1200" dirty="0"/>
              <a:t>MAC</a:t>
            </a:r>
            <a:r>
              <a:rPr lang="zh-CN" altLang="en-US" sz="1200" dirty="0"/>
              <a:t>地址，另一种是网络地址。两种地址之间没有任何联系，</a:t>
            </a:r>
            <a:r>
              <a:rPr lang="en-US" altLang="zh-CN" sz="1200" dirty="0"/>
              <a:t>MAC</a:t>
            </a:r>
            <a:r>
              <a:rPr lang="zh-CN" altLang="en-US" sz="1200" dirty="0"/>
              <a:t>地址是绑定在网卡上的，网络地址则是管理员分配的，它们只是随机组合在一起。</a:t>
            </a:r>
          </a:p>
          <a:p>
            <a:r>
              <a:rPr lang="zh-CN" altLang="en-US" sz="1200" dirty="0"/>
              <a:t>网络地址帮助我们确定计算机所在的子网络，</a:t>
            </a:r>
            <a:r>
              <a:rPr lang="en-US" altLang="zh-CN" sz="1200" dirty="0"/>
              <a:t>MAC</a:t>
            </a:r>
            <a:r>
              <a:rPr lang="zh-CN" altLang="en-US" sz="1200" dirty="0"/>
              <a:t>地址则将数据包送到该子网络中的目标网卡。因此，从逻辑上可以推断，必定是先处理网络地址，然后再处理</a:t>
            </a:r>
            <a:r>
              <a:rPr lang="en-US" altLang="zh-CN" sz="1200" dirty="0"/>
              <a:t>MAC</a:t>
            </a:r>
            <a:r>
              <a:rPr lang="zh-CN" altLang="en-US" sz="1200" dirty="0"/>
              <a:t>地址。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890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占位符 1">
            <a:extLst>
              <a:ext uri="{FF2B5EF4-FFF2-40B4-BE49-F238E27FC236}">
                <a16:creationId xmlns:a16="http://schemas.microsoft.com/office/drawing/2014/main" id="{ACFA9253-9E46-414A-8B4A-BF36787E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Node.js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网络通信概述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D6EB1F-D17D-9C40-8981-B5A00ECEAD70}"/>
              </a:ext>
            </a:extLst>
          </p:cNvPr>
          <p:cNvSpPr txBox="1"/>
          <p:nvPr/>
        </p:nvSpPr>
        <p:spPr>
          <a:xfrm>
            <a:off x="1092200" y="121920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90896C9-284D-A84F-BC73-4A4D3CBD8AC3}"/>
              </a:ext>
            </a:extLst>
          </p:cNvPr>
          <p:cNvSpPr txBox="1"/>
          <p:nvPr/>
        </p:nvSpPr>
        <p:spPr>
          <a:xfrm>
            <a:off x="827584" y="671215"/>
            <a:ext cx="3514725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网络层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997E30-FCEB-C942-BD4D-F9523C762BDE}"/>
              </a:ext>
            </a:extLst>
          </p:cNvPr>
          <p:cNvSpPr txBox="1"/>
          <p:nvPr/>
        </p:nvSpPr>
        <p:spPr>
          <a:xfrm>
            <a:off x="781338" y="1203598"/>
            <a:ext cx="73910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规定网络地址的协议，叫做</a:t>
            </a:r>
            <a:r>
              <a:rPr lang="en-US" altLang="zh-CN" sz="1050" dirty="0"/>
              <a:t>IP</a:t>
            </a:r>
            <a:r>
              <a:rPr lang="zh-CN" altLang="en-US" sz="1050" dirty="0"/>
              <a:t>协议。它所定义的地址，就被称为</a:t>
            </a:r>
            <a:r>
              <a:rPr lang="en-US" altLang="zh-CN" sz="1050" dirty="0"/>
              <a:t>IP</a:t>
            </a:r>
            <a:r>
              <a:rPr lang="zh-CN" altLang="en-US" sz="1050" dirty="0"/>
              <a:t>地址。</a:t>
            </a:r>
            <a:endParaRPr lang="en-US" altLang="zh-CN" sz="105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目前，广泛采用的是</a:t>
            </a:r>
            <a:r>
              <a:rPr lang="en-US" altLang="zh-CN" sz="1050" dirty="0"/>
              <a:t>IP</a:t>
            </a:r>
            <a:r>
              <a:rPr lang="zh-CN" altLang="en-US" sz="1050" dirty="0"/>
              <a:t>协议第四版，简称</a:t>
            </a:r>
            <a:r>
              <a:rPr lang="en-US" altLang="zh-CN" sz="1050" dirty="0"/>
              <a:t>IPv4</a:t>
            </a:r>
            <a:r>
              <a:rPr lang="zh-CN" altLang="en-US" sz="1050" dirty="0"/>
              <a:t>。这个版本规定，网络地址由</a:t>
            </a:r>
            <a:r>
              <a:rPr lang="en-US" altLang="zh-CN" sz="1050" dirty="0"/>
              <a:t>32</a:t>
            </a:r>
            <a:r>
              <a:rPr lang="zh-CN" altLang="en-US" sz="1050" dirty="0"/>
              <a:t>个二进制位组成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E5CFA2-42AB-F24F-845D-C939D7E88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07654"/>
            <a:ext cx="3175000" cy="1701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583F85D-26B9-B043-91BF-255EC904945E}"/>
              </a:ext>
            </a:extLst>
          </p:cNvPr>
          <p:cNvSpPr txBox="1"/>
          <p:nvPr/>
        </p:nvSpPr>
        <p:spPr>
          <a:xfrm>
            <a:off x="755576" y="3723878"/>
            <a:ext cx="631454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习惯上，我们用分成四段的十进制数表示</a:t>
            </a:r>
            <a:r>
              <a:rPr lang="en-US" altLang="zh-CN" sz="1050" dirty="0"/>
              <a:t>IP</a:t>
            </a:r>
            <a:r>
              <a:rPr lang="zh-CN" altLang="en-US" sz="1050" dirty="0"/>
              <a:t>地址，从</a:t>
            </a:r>
            <a:r>
              <a:rPr lang="en-US" altLang="zh-CN" sz="1050" dirty="0"/>
              <a:t>0.0.0.0</a:t>
            </a:r>
            <a:r>
              <a:rPr lang="zh-CN" altLang="en-US" sz="1050" dirty="0"/>
              <a:t>一直到</a:t>
            </a:r>
            <a:r>
              <a:rPr lang="en-US" altLang="zh-CN" sz="1050" dirty="0"/>
              <a:t>255.255.255.255</a:t>
            </a:r>
            <a:r>
              <a:rPr lang="zh-CN" altLang="en-US" sz="1050" dirty="0"/>
              <a:t>。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5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 dirty="0"/>
              <a:t>IP</a:t>
            </a:r>
            <a:r>
              <a:rPr lang="zh-CN" altLang="en-US" sz="1050" b="1" dirty="0"/>
              <a:t>协议的作用主要有两个，一个是为每一台计算机分配</a:t>
            </a:r>
            <a:r>
              <a:rPr lang="en-US" altLang="zh-CN" sz="1050" b="1" dirty="0"/>
              <a:t>IP</a:t>
            </a:r>
            <a:r>
              <a:rPr lang="zh-CN" altLang="en-US" sz="1050" b="1" dirty="0"/>
              <a:t>地址，另一个是确定哪些地址在同一个子网络。</a:t>
            </a:r>
            <a:endParaRPr kumimoji="1"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208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占位符 1">
            <a:extLst>
              <a:ext uri="{FF2B5EF4-FFF2-40B4-BE49-F238E27FC236}">
                <a16:creationId xmlns:a16="http://schemas.microsoft.com/office/drawing/2014/main" id="{ACFA9253-9E46-414A-8B4A-BF36787E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5" name="TextBox 13">
            <a:extLst>
              <a:ext uri="{FF2B5EF4-FFF2-40B4-BE49-F238E27FC236}">
                <a16:creationId xmlns:a16="http://schemas.microsoft.com/office/drawing/2014/main" id="{36F7B637-CDC2-2344-BFB9-791964C35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75" y="1416050"/>
            <a:ext cx="56578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zh-CN" sz="1000">
              <a:solidFill>
                <a:srgbClr val="595959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145D2-D113-534C-A39D-EA6C14F94A4A}"/>
              </a:ext>
            </a:extLst>
          </p:cNvPr>
          <p:cNvSpPr txBox="1"/>
          <p:nvPr/>
        </p:nvSpPr>
        <p:spPr>
          <a:xfrm>
            <a:off x="491331" y="987574"/>
            <a:ext cx="5657850" cy="52681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我们每天使用互联网，你是否想过，它是如何实现的？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</a:pPr>
            <a:endParaRPr lang="zh-CN" altLang="en-US" sz="1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2930E3-0EA2-6F48-9CFB-7D61DECDD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57" y="1422549"/>
            <a:ext cx="5307286" cy="2988267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占位符 1">
            <a:extLst>
              <a:ext uri="{FF2B5EF4-FFF2-40B4-BE49-F238E27FC236}">
                <a16:creationId xmlns:a16="http://schemas.microsoft.com/office/drawing/2014/main" id="{ACFA9253-9E46-414A-8B4A-BF36787E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Node.js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网络通信概述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D6EB1F-D17D-9C40-8981-B5A00ECEAD70}"/>
              </a:ext>
            </a:extLst>
          </p:cNvPr>
          <p:cNvSpPr txBox="1"/>
          <p:nvPr/>
        </p:nvSpPr>
        <p:spPr>
          <a:xfrm>
            <a:off x="1092200" y="121920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90896C9-284D-A84F-BC73-4A4D3CBD8AC3}"/>
              </a:ext>
            </a:extLst>
          </p:cNvPr>
          <p:cNvSpPr txBox="1"/>
          <p:nvPr/>
        </p:nvSpPr>
        <p:spPr>
          <a:xfrm>
            <a:off x="827584" y="671215"/>
            <a:ext cx="3514725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网络层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997E30-FCEB-C942-BD4D-F9523C762BDE}"/>
              </a:ext>
            </a:extLst>
          </p:cNvPr>
          <p:cNvSpPr txBox="1"/>
          <p:nvPr/>
        </p:nvSpPr>
        <p:spPr>
          <a:xfrm>
            <a:off x="781338" y="1203598"/>
            <a:ext cx="73910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规定网络地址的协议，叫做</a:t>
            </a:r>
            <a:r>
              <a:rPr lang="en-US" altLang="zh-CN" sz="1050" dirty="0"/>
              <a:t>IP</a:t>
            </a:r>
            <a:r>
              <a:rPr lang="zh-CN" altLang="en-US" sz="1050" dirty="0"/>
              <a:t>协议。它所定义的地址，就被称为</a:t>
            </a:r>
            <a:r>
              <a:rPr lang="en-US" altLang="zh-CN" sz="1050" dirty="0"/>
              <a:t>IP</a:t>
            </a:r>
            <a:r>
              <a:rPr lang="zh-CN" altLang="en-US" sz="1050" dirty="0"/>
              <a:t>地址。</a:t>
            </a:r>
            <a:endParaRPr lang="en-US" altLang="zh-CN" sz="105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目前，广泛采用的是</a:t>
            </a:r>
            <a:r>
              <a:rPr lang="en-US" altLang="zh-CN" sz="1050" dirty="0"/>
              <a:t>IP</a:t>
            </a:r>
            <a:r>
              <a:rPr lang="zh-CN" altLang="en-US" sz="1050" dirty="0"/>
              <a:t>协议第四版，简称</a:t>
            </a:r>
            <a:r>
              <a:rPr lang="en-US" altLang="zh-CN" sz="1050" dirty="0"/>
              <a:t>IPv4</a:t>
            </a:r>
            <a:r>
              <a:rPr lang="zh-CN" altLang="en-US" sz="1050" dirty="0"/>
              <a:t>。这个版本规定，网络地址由</a:t>
            </a:r>
            <a:r>
              <a:rPr lang="en-US" altLang="zh-CN" sz="1050" dirty="0"/>
              <a:t>32</a:t>
            </a:r>
            <a:r>
              <a:rPr lang="zh-CN" altLang="en-US" sz="1050" dirty="0"/>
              <a:t>个二进制位组成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E5CFA2-42AB-F24F-845D-C939D7E88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07654"/>
            <a:ext cx="3175000" cy="1701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583F85D-26B9-B043-91BF-255EC904945E}"/>
              </a:ext>
            </a:extLst>
          </p:cNvPr>
          <p:cNvSpPr txBox="1"/>
          <p:nvPr/>
        </p:nvSpPr>
        <p:spPr>
          <a:xfrm>
            <a:off x="755576" y="3723878"/>
            <a:ext cx="631454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习惯上，我们用分成四段的十进制数表示</a:t>
            </a:r>
            <a:r>
              <a:rPr lang="en-US" altLang="zh-CN" sz="1050" dirty="0"/>
              <a:t>IP</a:t>
            </a:r>
            <a:r>
              <a:rPr lang="zh-CN" altLang="en-US" sz="1050" dirty="0"/>
              <a:t>地址，从</a:t>
            </a:r>
            <a:r>
              <a:rPr lang="en-US" altLang="zh-CN" sz="1050" dirty="0"/>
              <a:t>0.0.0.0</a:t>
            </a:r>
            <a:r>
              <a:rPr lang="zh-CN" altLang="en-US" sz="1050" dirty="0"/>
              <a:t>一直到</a:t>
            </a:r>
            <a:r>
              <a:rPr lang="en-US" altLang="zh-CN" sz="1050" dirty="0"/>
              <a:t>255.255.255.255</a:t>
            </a:r>
            <a:r>
              <a:rPr lang="zh-CN" altLang="en-US" sz="1050" dirty="0"/>
              <a:t>。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sz="1050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b="1" dirty="0"/>
              <a:t>IP</a:t>
            </a:r>
            <a:r>
              <a:rPr lang="zh-CN" altLang="en-US" sz="1050" b="1" dirty="0"/>
              <a:t>协议的作用主要有两个，一个是为每一台计算机分配</a:t>
            </a:r>
            <a:r>
              <a:rPr lang="en-US" altLang="zh-CN" sz="1050" b="1" dirty="0"/>
              <a:t>IP</a:t>
            </a:r>
            <a:r>
              <a:rPr lang="zh-CN" altLang="en-US" sz="1050" b="1" dirty="0"/>
              <a:t>地址，另一个是确定哪些地址在同一个子网络。</a:t>
            </a:r>
            <a:endParaRPr kumimoji="1"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6954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占位符 1">
            <a:extLst>
              <a:ext uri="{FF2B5EF4-FFF2-40B4-BE49-F238E27FC236}">
                <a16:creationId xmlns:a16="http://schemas.microsoft.com/office/drawing/2014/main" id="{ACFA9253-9E46-414A-8B4A-BF36787E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Node.js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网络通信概述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D6EB1F-D17D-9C40-8981-B5A00ECEAD70}"/>
              </a:ext>
            </a:extLst>
          </p:cNvPr>
          <p:cNvSpPr txBox="1"/>
          <p:nvPr/>
        </p:nvSpPr>
        <p:spPr>
          <a:xfrm>
            <a:off x="1092200" y="121920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90896C9-284D-A84F-BC73-4A4D3CBD8AC3}"/>
              </a:ext>
            </a:extLst>
          </p:cNvPr>
          <p:cNvSpPr txBox="1"/>
          <p:nvPr/>
        </p:nvSpPr>
        <p:spPr>
          <a:xfrm>
            <a:off x="827584" y="671215"/>
            <a:ext cx="3514725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传输层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端口号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64E97B-AF39-B94F-BDA8-361431406FED}"/>
              </a:ext>
            </a:extLst>
          </p:cNvPr>
          <p:cNvSpPr txBox="1"/>
          <p:nvPr/>
        </p:nvSpPr>
        <p:spPr>
          <a:xfrm>
            <a:off x="827584" y="1452523"/>
            <a:ext cx="68295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有了</a:t>
            </a:r>
            <a:r>
              <a:rPr lang="en-US" altLang="zh-CN" sz="1050" dirty="0"/>
              <a:t>MAC</a:t>
            </a:r>
            <a:r>
              <a:rPr lang="zh-CN" altLang="en-US" sz="1050" dirty="0"/>
              <a:t>地址和</a:t>
            </a:r>
            <a:r>
              <a:rPr lang="en-US" altLang="zh-CN" sz="1050" dirty="0"/>
              <a:t>IP</a:t>
            </a:r>
            <a:r>
              <a:rPr lang="zh-CN" altLang="en-US" sz="1050" dirty="0"/>
              <a:t>地址，我们已经可以在互联网上任意两台主机上建立通信。</a:t>
            </a:r>
          </a:p>
          <a:p>
            <a:r>
              <a:rPr lang="zh-CN" altLang="en-US" sz="1050" dirty="0"/>
              <a:t>接下来的问题是，同一台主机上有许多程序都需要用到网络，比如，你一边浏览网页，一边与朋友在线聊天。当一个数据包从互联网上发来的时候，你怎么知道，它是表示网页的内容，还是表示在线聊天的内容？</a:t>
            </a:r>
            <a:endParaRPr lang="en-US" altLang="zh-CN" sz="1050" dirty="0"/>
          </a:p>
          <a:p>
            <a:endParaRPr lang="en-US" altLang="zh-CN" sz="1050" dirty="0"/>
          </a:p>
          <a:p>
            <a:r>
              <a:rPr lang="zh-CN" altLang="en-US" sz="1050" dirty="0"/>
              <a:t>也就是说，我们还需要一个参数，表示这个数据包到底供哪个程序（进程）使用。这个参数就叫做</a:t>
            </a:r>
            <a:r>
              <a:rPr lang="en-US" altLang="zh-CN" sz="1050" dirty="0"/>
              <a:t>"</a:t>
            </a:r>
            <a:r>
              <a:rPr lang="zh-CN" altLang="en-US" sz="1050" dirty="0"/>
              <a:t>端口</a:t>
            </a:r>
            <a:r>
              <a:rPr lang="en-US" altLang="zh-CN" sz="1050" dirty="0"/>
              <a:t>"</a:t>
            </a:r>
            <a:r>
              <a:rPr lang="zh-CN" altLang="en-US" sz="1050" dirty="0"/>
              <a:t>（</a:t>
            </a:r>
            <a:r>
              <a:rPr lang="en-US" altLang="zh-CN" sz="1050" dirty="0"/>
              <a:t>port</a:t>
            </a:r>
            <a:r>
              <a:rPr lang="zh-CN" altLang="en-US" sz="1050" dirty="0"/>
              <a:t>），它其实是每一个使用网卡的程序的编号。每个数据包都发到主机的特定端口，所以不同的程序就能取到自己所需要的数据。</a:t>
            </a:r>
            <a:endParaRPr lang="en-US" altLang="zh-CN" sz="1050" dirty="0"/>
          </a:p>
          <a:p>
            <a:endParaRPr lang="en-US" altLang="zh-CN" sz="1050" dirty="0"/>
          </a:p>
          <a:p>
            <a:r>
              <a:rPr lang="en-US" altLang="zh-CN" sz="1050" dirty="0"/>
              <a:t>"</a:t>
            </a:r>
            <a:r>
              <a:rPr lang="zh-CN" altLang="en-US" sz="1050" dirty="0"/>
              <a:t>端口</a:t>
            </a:r>
            <a:r>
              <a:rPr lang="en-US" altLang="zh-CN" sz="1050" dirty="0"/>
              <a:t>"</a:t>
            </a:r>
            <a:r>
              <a:rPr lang="zh-CN" altLang="en-US" sz="1050" dirty="0"/>
              <a:t>是</a:t>
            </a:r>
            <a:r>
              <a:rPr lang="en-US" altLang="zh-CN" sz="1050" dirty="0"/>
              <a:t>0</a:t>
            </a:r>
            <a:r>
              <a:rPr lang="zh-CN" altLang="en-US" sz="1050" dirty="0"/>
              <a:t>到</a:t>
            </a:r>
            <a:r>
              <a:rPr lang="en-US" altLang="zh-CN" sz="1050" dirty="0"/>
              <a:t>65535</a:t>
            </a:r>
            <a:r>
              <a:rPr lang="zh-CN" altLang="en-US" sz="1050" dirty="0"/>
              <a:t>之间的一个整数，正好</a:t>
            </a:r>
            <a:r>
              <a:rPr lang="en-US" altLang="zh-CN" sz="1050" dirty="0"/>
              <a:t>16</a:t>
            </a:r>
            <a:r>
              <a:rPr lang="zh-CN" altLang="en-US" sz="1050" dirty="0"/>
              <a:t>个二进制位。</a:t>
            </a:r>
            <a:r>
              <a:rPr lang="en-US" altLang="zh-CN" sz="1050" dirty="0"/>
              <a:t>0</a:t>
            </a:r>
            <a:r>
              <a:rPr lang="zh-CN" altLang="en-US" sz="1050" dirty="0"/>
              <a:t>到</a:t>
            </a:r>
            <a:r>
              <a:rPr lang="en-US" altLang="zh-CN" sz="1050" dirty="0"/>
              <a:t>1023</a:t>
            </a:r>
            <a:r>
              <a:rPr lang="zh-CN" altLang="en-US" sz="1050" dirty="0"/>
              <a:t>的端口被系统占用，用户只能选用大于</a:t>
            </a:r>
            <a:r>
              <a:rPr lang="en-US" altLang="zh-CN" sz="1050" dirty="0"/>
              <a:t>1023</a:t>
            </a:r>
            <a:r>
              <a:rPr lang="zh-CN" altLang="en-US" sz="1050" dirty="0"/>
              <a:t>的端口。不管是浏览网页还是在线聊天，应用程序会随机选用一个端口，然后与服务器的相应端口联系。</a:t>
            </a:r>
            <a:endParaRPr lang="en-US" altLang="zh-CN" sz="1050" dirty="0"/>
          </a:p>
          <a:p>
            <a:endParaRPr lang="en-US" altLang="zh-CN" sz="1050" dirty="0"/>
          </a:p>
          <a:p>
            <a:r>
              <a:rPr lang="en-US" altLang="zh-CN" sz="1050" b="1" dirty="0"/>
              <a:t>"</a:t>
            </a:r>
            <a:r>
              <a:rPr lang="zh-CN" altLang="en-US" sz="1050" b="1" dirty="0"/>
              <a:t>传输层</a:t>
            </a:r>
            <a:r>
              <a:rPr lang="en-US" altLang="zh-CN" sz="1050" b="1" dirty="0"/>
              <a:t>"</a:t>
            </a:r>
            <a:r>
              <a:rPr lang="zh-CN" altLang="en-US" sz="1050" b="1" dirty="0"/>
              <a:t>的功能，就是建立</a:t>
            </a:r>
            <a:r>
              <a:rPr lang="en-US" altLang="zh-CN" sz="1400" b="1" dirty="0">
                <a:solidFill>
                  <a:srgbClr val="FF0000"/>
                </a:solidFill>
              </a:rPr>
              <a:t>"</a:t>
            </a:r>
            <a:r>
              <a:rPr lang="zh-CN" altLang="en-US" sz="1400" b="1" dirty="0">
                <a:solidFill>
                  <a:srgbClr val="FF0000"/>
                </a:solidFill>
              </a:rPr>
              <a:t>端口到端口</a:t>
            </a:r>
            <a:r>
              <a:rPr lang="en-US" altLang="zh-CN" sz="1400" b="1" dirty="0">
                <a:solidFill>
                  <a:srgbClr val="FF0000"/>
                </a:solidFill>
              </a:rPr>
              <a:t>"</a:t>
            </a:r>
            <a:r>
              <a:rPr lang="zh-CN" altLang="en-US" sz="1050" b="1" dirty="0"/>
              <a:t>的通信。相比之下，</a:t>
            </a:r>
            <a:r>
              <a:rPr lang="en-US" altLang="zh-CN" sz="1050" b="1" dirty="0"/>
              <a:t>"</a:t>
            </a:r>
            <a:r>
              <a:rPr lang="zh-CN" altLang="en-US" sz="1050" b="1" dirty="0"/>
              <a:t>网络层</a:t>
            </a:r>
            <a:r>
              <a:rPr lang="en-US" altLang="zh-CN" sz="1050" b="1" dirty="0"/>
              <a:t>"</a:t>
            </a:r>
            <a:r>
              <a:rPr lang="zh-CN" altLang="en-US" sz="1050" b="1" dirty="0"/>
              <a:t>的功能是建立</a:t>
            </a:r>
            <a:r>
              <a:rPr lang="en-US" altLang="zh-CN" sz="1050" b="1" dirty="0"/>
              <a:t>"</a:t>
            </a:r>
            <a:r>
              <a:rPr lang="zh-CN" altLang="en-US" sz="1050" b="1" dirty="0"/>
              <a:t>主机到主机</a:t>
            </a:r>
            <a:r>
              <a:rPr lang="en-US" altLang="zh-CN" sz="1050" b="1" dirty="0"/>
              <a:t>"</a:t>
            </a:r>
            <a:r>
              <a:rPr lang="zh-CN" altLang="en-US" sz="1050" b="1" dirty="0"/>
              <a:t>的通信。只要确定主机和端口，我们就能实现程序之间的交流。</a:t>
            </a:r>
            <a:r>
              <a:rPr lang="zh-CN" altLang="en-US" sz="1050" dirty="0"/>
              <a:t>因此，</a:t>
            </a:r>
            <a:r>
              <a:rPr lang="en-US" altLang="zh-CN" sz="1050" dirty="0"/>
              <a:t>Unix</a:t>
            </a:r>
            <a:r>
              <a:rPr lang="zh-CN" altLang="en-US" sz="1050" dirty="0"/>
              <a:t>系统就把主机</a:t>
            </a:r>
            <a:r>
              <a:rPr lang="en-US" altLang="zh-CN" sz="1050" dirty="0"/>
              <a:t>+</a:t>
            </a:r>
            <a:r>
              <a:rPr lang="zh-CN" altLang="en-US" sz="1050" dirty="0"/>
              <a:t>端口，叫做</a:t>
            </a:r>
            <a:r>
              <a:rPr lang="en-US" altLang="zh-CN" sz="1400" b="1" dirty="0">
                <a:solidFill>
                  <a:srgbClr val="FF0000"/>
                </a:solidFill>
              </a:rPr>
              <a:t>"</a:t>
            </a:r>
            <a:r>
              <a:rPr lang="zh-CN" altLang="en-US" sz="1400" b="1" dirty="0">
                <a:solidFill>
                  <a:srgbClr val="FF0000"/>
                </a:solidFill>
              </a:rPr>
              <a:t>套接字</a:t>
            </a:r>
            <a:r>
              <a:rPr lang="en-US" altLang="zh-CN" sz="1400" b="1" dirty="0">
                <a:solidFill>
                  <a:srgbClr val="FF0000"/>
                </a:solidFill>
              </a:rPr>
              <a:t>"</a:t>
            </a:r>
            <a:r>
              <a:rPr lang="zh-CN" altLang="en-US" sz="1400" b="1" dirty="0">
                <a:solidFill>
                  <a:srgbClr val="FF0000"/>
                </a:solidFill>
              </a:rPr>
              <a:t>（</a:t>
            </a:r>
            <a:r>
              <a:rPr lang="en-US" altLang="zh-CN" sz="1400" b="1" dirty="0">
                <a:solidFill>
                  <a:srgbClr val="FF0000"/>
                </a:solidFill>
              </a:rPr>
              <a:t>socket</a:t>
            </a:r>
            <a:r>
              <a:rPr lang="zh-CN" altLang="en-US" sz="1400" b="1" dirty="0">
                <a:solidFill>
                  <a:srgbClr val="FF0000"/>
                </a:solidFill>
              </a:rPr>
              <a:t>）</a:t>
            </a:r>
            <a:r>
              <a:rPr lang="zh-CN" altLang="en-US" sz="1050" dirty="0"/>
              <a:t>。有了它，就可以进行网络应用程序开发了。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6080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占位符 1">
            <a:extLst>
              <a:ext uri="{FF2B5EF4-FFF2-40B4-BE49-F238E27FC236}">
                <a16:creationId xmlns:a16="http://schemas.microsoft.com/office/drawing/2014/main" id="{ACFA9253-9E46-414A-8B4A-BF36787E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Node.js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网络通信概述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D6EB1F-D17D-9C40-8981-B5A00ECEAD70}"/>
              </a:ext>
            </a:extLst>
          </p:cNvPr>
          <p:cNvSpPr txBox="1"/>
          <p:nvPr/>
        </p:nvSpPr>
        <p:spPr>
          <a:xfrm>
            <a:off x="1092200" y="121920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90896C9-284D-A84F-BC73-4A4D3CBD8AC3}"/>
              </a:ext>
            </a:extLst>
          </p:cNvPr>
          <p:cNvSpPr txBox="1"/>
          <p:nvPr/>
        </p:nvSpPr>
        <p:spPr>
          <a:xfrm>
            <a:off x="827584" y="671215"/>
            <a:ext cx="3514725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传输层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–UDP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64E97B-AF39-B94F-BDA8-361431406FED}"/>
              </a:ext>
            </a:extLst>
          </p:cNvPr>
          <p:cNvSpPr txBox="1"/>
          <p:nvPr/>
        </p:nvSpPr>
        <p:spPr>
          <a:xfrm>
            <a:off x="827584" y="1452523"/>
            <a:ext cx="68295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现在，我们必须在数据包中加入端口信息，这就需要新的协议。最简单的实现叫做</a:t>
            </a:r>
            <a:r>
              <a:rPr lang="en-US" altLang="zh-CN" sz="1050" dirty="0"/>
              <a:t>UDP</a:t>
            </a:r>
            <a:r>
              <a:rPr lang="zh-CN" altLang="en-US" sz="1050" dirty="0"/>
              <a:t>协议，它的格式几乎就是在数据前面，加上端口号。</a:t>
            </a:r>
          </a:p>
          <a:p>
            <a:r>
              <a:rPr lang="en-US" altLang="zh-CN" sz="1050" dirty="0"/>
              <a:t>UDP</a:t>
            </a:r>
            <a:r>
              <a:rPr lang="zh-CN" altLang="en-US" sz="1050" dirty="0"/>
              <a:t>数据包，也是由</a:t>
            </a:r>
            <a:r>
              <a:rPr lang="en-US" altLang="zh-CN" sz="1050" dirty="0"/>
              <a:t>"</a:t>
            </a:r>
            <a:r>
              <a:rPr lang="zh-CN" altLang="en-US" sz="1050" dirty="0"/>
              <a:t>标头</a:t>
            </a:r>
            <a:r>
              <a:rPr lang="en-US" altLang="zh-CN" sz="1050" dirty="0"/>
              <a:t>"</a:t>
            </a:r>
            <a:r>
              <a:rPr lang="zh-CN" altLang="en-US" sz="1050" dirty="0"/>
              <a:t>和</a:t>
            </a:r>
            <a:r>
              <a:rPr lang="en-US" altLang="zh-CN" sz="1050" dirty="0"/>
              <a:t>"</a:t>
            </a:r>
            <a:r>
              <a:rPr lang="zh-CN" altLang="en-US" sz="1050" dirty="0"/>
              <a:t>数据</a:t>
            </a:r>
            <a:r>
              <a:rPr lang="en-US" altLang="zh-CN" sz="1050" dirty="0"/>
              <a:t>"</a:t>
            </a:r>
            <a:r>
              <a:rPr lang="zh-CN" altLang="en-US" sz="1050" dirty="0"/>
              <a:t>两部分组成。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481600-29B2-9544-85DC-8879DA0C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0" y="1995686"/>
            <a:ext cx="4229100" cy="9271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CB48C9C-09E3-EE4F-B899-3B2FB9703BCB}"/>
              </a:ext>
            </a:extLst>
          </p:cNvPr>
          <p:cNvSpPr txBox="1"/>
          <p:nvPr/>
        </p:nvSpPr>
        <p:spPr>
          <a:xfrm>
            <a:off x="827584" y="2931790"/>
            <a:ext cx="69127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/>
              <a:t>"</a:t>
            </a:r>
            <a:r>
              <a:rPr lang="zh-CN" altLang="en-US" sz="1050" dirty="0"/>
              <a:t>标头</a:t>
            </a:r>
            <a:r>
              <a:rPr lang="en-US" altLang="zh-CN" sz="1050" dirty="0"/>
              <a:t>"</a:t>
            </a:r>
            <a:r>
              <a:rPr lang="zh-CN" altLang="en-US" sz="1050" dirty="0"/>
              <a:t>部分主要定义了发出端口和接收端口，</a:t>
            </a:r>
            <a:r>
              <a:rPr lang="en-US" altLang="zh-CN" sz="1050" dirty="0"/>
              <a:t>"</a:t>
            </a:r>
            <a:r>
              <a:rPr lang="zh-CN" altLang="en-US" sz="1050" dirty="0"/>
              <a:t>数据</a:t>
            </a:r>
            <a:r>
              <a:rPr lang="en-US" altLang="zh-CN" sz="1050" dirty="0"/>
              <a:t>"</a:t>
            </a:r>
            <a:r>
              <a:rPr lang="zh-CN" altLang="en-US" sz="1050" dirty="0"/>
              <a:t>部分就是具体的内容。然后，把整个</a:t>
            </a:r>
            <a:r>
              <a:rPr lang="en-US" altLang="zh-CN" sz="1050" dirty="0"/>
              <a:t>UDP</a:t>
            </a:r>
            <a:r>
              <a:rPr lang="zh-CN" altLang="en-US" sz="1050" dirty="0"/>
              <a:t>数据包放入</a:t>
            </a:r>
            <a:r>
              <a:rPr lang="en-US" altLang="zh-CN" sz="1050" dirty="0"/>
              <a:t>IP</a:t>
            </a:r>
            <a:r>
              <a:rPr lang="zh-CN" altLang="en-US" sz="1050" dirty="0"/>
              <a:t>数据包的</a:t>
            </a:r>
            <a:r>
              <a:rPr lang="en-US" altLang="zh-CN" sz="1050" dirty="0"/>
              <a:t>"</a:t>
            </a:r>
            <a:r>
              <a:rPr lang="zh-CN" altLang="en-US" sz="1050" dirty="0"/>
              <a:t>数据</a:t>
            </a:r>
            <a:r>
              <a:rPr lang="en-US" altLang="zh-CN" sz="1050" dirty="0"/>
              <a:t>"</a:t>
            </a:r>
            <a:r>
              <a:rPr lang="zh-CN" altLang="en-US" sz="1050" dirty="0"/>
              <a:t>部分，而前面说过，</a:t>
            </a:r>
            <a:r>
              <a:rPr lang="en-US" altLang="zh-CN" sz="1050" dirty="0"/>
              <a:t>IP</a:t>
            </a:r>
            <a:r>
              <a:rPr lang="zh-CN" altLang="en-US" sz="1050" dirty="0"/>
              <a:t>数据包又是放在以太网数据包之中的，所以整个以太网数据包现在变成了下面这样：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89AC13-443A-DC42-B45F-E8C497B94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24" y="3507854"/>
            <a:ext cx="3949700" cy="7747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38EEC1-E42B-984F-8282-8EFFC69C3B16}"/>
              </a:ext>
            </a:extLst>
          </p:cNvPr>
          <p:cNvSpPr txBox="1"/>
          <p:nvPr/>
        </p:nvSpPr>
        <p:spPr>
          <a:xfrm>
            <a:off x="880533" y="4478074"/>
            <a:ext cx="63337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/>
              <a:t>UDP</a:t>
            </a:r>
            <a:r>
              <a:rPr lang="zh-CN" altLang="en-US" sz="1050" dirty="0"/>
              <a:t>数据包非常简单，</a:t>
            </a:r>
            <a:r>
              <a:rPr lang="en-US" altLang="zh-CN" sz="1050" dirty="0"/>
              <a:t>"</a:t>
            </a:r>
            <a:r>
              <a:rPr lang="zh-CN" altLang="en-US" sz="1050" dirty="0"/>
              <a:t>标头</a:t>
            </a:r>
            <a:r>
              <a:rPr lang="en-US" altLang="zh-CN" sz="1050" dirty="0"/>
              <a:t>"</a:t>
            </a:r>
            <a:r>
              <a:rPr lang="zh-CN" altLang="en-US" sz="1050" dirty="0"/>
              <a:t>部分一共只有</a:t>
            </a:r>
            <a:r>
              <a:rPr lang="en-US" altLang="zh-CN" sz="1050" dirty="0"/>
              <a:t>8</a:t>
            </a:r>
            <a:r>
              <a:rPr lang="zh-CN" altLang="en-US" sz="1050" dirty="0"/>
              <a:t>个字节，总长度不超过</a:t>
            </a:r>
            <a:r>
              <a:rPr lang="en-US" altLang="zh-CN" sz="1050" dirty="0"/>
              <a:t>65,535</a:t>
            </a:r>
            <a:r>
              <a:rPr lang="zh-CN" altLang="en-US" sz="1050" dirty="0"/>
              <a:t>字节，正好放进一个</a:t>
            </a:r>
            <a:r>
              <a:rPr lang="en-US" altLang="zh-CN" sz="1050" dirty="0"/>
              <a:t>IP</a:t>
            </a:r>
            <a:r>
              <a:rPr lang="zh-CN" altLang="en-US" sz="1050" dirty="0"/>
              <a:t>数据包。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6677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占位符 1">
            <a:extLst>
              <a:ext uri="{FF2B5EF4-FFF2-40B4-BE49-F238E27FC236}">
                <a16:creationId xmlns:a16="http://schemas.microsoft.com/office/drawing/2014/main" id="{ACFA9253-9E46-414A-8B4A-BF36787E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Node.js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网络通信概述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D6EB1F-D17D-9C40-8981-B5A00ECEAD70}"/>
              </a:ext>
            </a:extLst>
          </p:cNvPr>
          <p:cNvSpPr txBox="1"/>
          <p:nvPr/>
        </p:nvSpPr>
        <p:spPr>
          <a:xfrm>
            <a:off x="1092200" y="121920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90896C9-284D-A84F-BC73-4A4D3CBD8AC3}"/>
              </a:ext>
            </a:extLst>
          </p:cNvPr>
          <p:cNvSpPr txBox="1"/>
          <p:nvPr/>
        </p:nvSpPr>
        <p:spPr>
          <a:xfrm>
            <a:off x="827584" y="671215"/>
            <a:ext cx="3514725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传输层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64E97B-AF39-B94F-BDA8-361431406FED}"/>
              </a:ext>
            </a:extLst>
          </p:cNvPr>
          <p:cNvSpPr txBox="1"/>
          <p:nvPr/>
        </p:nvSpPr>
        <p:spPr>
          <a:xfrm>
            <a:off x="827584" y="1452523"/>
            <a:ext cx="68295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TCP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：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Transmission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Control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Protocol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传输控制协议</a:t>
            </a:r>
            <a:endParaRPr kumimoji="1"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释义：是一种面向连接的、可靠的、基于字节流的传输层通信协议</a:t>
            </a:r>
            <a:endParaRPr kumimoji="1"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UDP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是不可靠的</a:t>
            </a:r>
            <a:endParaRPr kumimoji="1"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kumimoji="1"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TCP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保证了数据的可靠性</a:t>
            </a:r>
          </a:p>
        </p:txBody>
      </p:sp>
    </p:spTree>
    <p:extLst>
      <p:ext uri="{BB962C8B-B14F-4D97-AF65-F5344CB8AC3E}">
        <p14:creationId xmlns:p14="http://schemas.microsoft.com/office/powerpoint/2010/main" val="1739694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占位符 1">
            <a:extLst>
              <a:ext uri="{FF2B5EF4-FFF2-40B4-BE49-F238E27FC236}">
                <a16:creationId xmlns:a16="http://schemas.microsoft.com/office/drawing/2014/main" id="{ACFA9253-9E46-414A-8B4A-BF36787E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Node.js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网络通信概述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D6EB1F-D17D-9C40-8981-B5A00ECEAD70}"/>
              </a:ext>
            </a:extLst>
          </p:cNvPr>
          <p:cNvSpPr txBox="1"/>
          <p:nvPr/>
        </p:nvSpPr>
        <p:spPr>
          <a:xfrm>
            <a:off x="1092200" y="121920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90896C9-284D-A84F-BC73-4A4D3CBD8AC3}"/>
              </a:ext>
            </a:extLst>
          </p:cNvPr>
          <p:cNvSpPr txBox="1"/>
          <p:nvPr/>
        </p:nvSpPr>
        <p:spPr>
          <a:xfrm>
            <a:off x="827584" y="671215"/>
            <a:ext cx="3514725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64E97B-AF39-B94F-BDA8-361431406FED}"/>
              </a:ext>
            </a:extLst>
          </p:cNvPr>
          <p:cNvSpPr txBox="1"/>
          <p:nvPr/>
        </p:nvSpPr>
        <p:spPr>
          <a:xfrm>
            <a:off x="827584" y="1452523"/>
            <a:ext cx="68295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应用程序收到</a:t>
            </a:r>
            <a:r>
              <a:rPr lang="en-US" altLang="zh-CN" sz="1050" dirty="0"/>
              <a:t>"</a:t>
            </a:r>
            <a:r>
              <a:rPr lang="zh-CN" altLang="en-US" sz="1050" dirty="0"/>
              <a:t>传输层</a:t>
            </a:r>
            <a:r>
              <a:rPr lang="en-US" altLang="zh-CN" sz="1050" dirty="0"/>
              <a:t>"</a:t>
            </a:r>
            <a:r>
              <a:rPr lang="zh-CN" altLang="en-US" sz="1050" dirty="0"/>
              <a:t>的数据，接下来就要进行解读。由于互联网是开放架构，数据来源五花八门，必须事先规定好格式，否则根本无法解读。</a:t>
            </a:r>
          </a:p>
          <a:p>
            <a:r>
              <a:rPr lang="en-US" altLang="zh-CN" sz="1050" b="1" dirty="0"/>
              <a:t>"</a:t>
            </a:r>
            <a:r>
              <a:rPr lang="zh-CN" altLang="en-US" sz="1050" b="1" dirty="0"/>
              <a:t>应用层</a:t>
            </a:r>
            <a:r>
              <a:rPr lang="en-US" altLang="zh-CN" sz="1050" b="1" dirty="0"/>
              <a:t>"</a:t>
            </a:r>
            <a:r>
              <a:rPr lang="zh-CN" altLang="en-US" sz="1050" b="1" dirty="0"/>
              <a:t>的作用，就是规定应用程序的数据格式。</a:t>
            </a:r>
            <a:endParaRPr lang="zh-CN" altLang="en-US" sz="1050" dirty="0"/>
          </a:p>
          <a:p>
            <a:r>
              <a:rPr lang="zh-CN" altLang="en-US" sz="1050" dirty="0"/>
              <a:t>举例来说，</a:t>
            </a:r>
            <a:r>
              <a:rPr lang="en-US" altLang="zh-CN" sz="1050" dirty="0"/>
              <a:t>TCP</a:t>
            </a:r>
            <a:r>
              <a:rPr lang="zh-CN" altLang="en-US" sz="1050" dirty="0"/>
              <a:t>协议可以为各种各样的程序传递数据，比如</a:t>
            </a:r>
            <a:r>
              <a:rPr lang="en-US" altLang="zh-CN" sz="1050" dirty="0"/>
              <a:t>Email</a:t>
            </a:r>
            <a:r>
              <a:rPr lang="zh-CN" altLang="en-US" sz="1050" dirty="0"/>
              <a:t>、</a:t>
            </a:r>
            <a:r>
              <a:rPr lang="en-US" altLang="zh-CN" sz="1050" dirty="0"/>
              <a:t>WWW</a:t>
            </a:r>
            <a:r>
              <a:rPr lang="zh-CN" altLang="en-US" sz="1050" dirty="0"/>
              <a:t>、</a:t>
            </a:r>
            <a:r>
              <a:rPr lang="en-US" altLang="zh-CN" sz="1050" dirty="0"/>
              <a:t>FTP</a:t>
            </a:r>
            <a:r>
              <a:rPr lang="zh-CN" altLang="en-US" sz="1050" dirty="0"/>
              <a:t>等等。那么，必须有不同协议规定电子邮件、网页、</a:t>
            </a:r>
            <a:r>
              <a:rPr lang="en-US" altLang="zh-CN" sz="1050" dirty="0"/>
              <a:t>FTP</a:t>
            </a:r>
            <a:r>
              <a:rPr lang="zh-CN" altLang="en-US" sz="1050" dirty="0"/>
              <a:t>数据的格式，这些应用程序协议就构成了</a:t>
            </a:r>
            <a:r>
              <a:rPr lang="en-US" altLang="zh-CN" sz="1050" dirty="0"/>
              <a:t>"</a:t>
            </a:r>
            <a:r>
              <a:rPr lang="zh-CN" altLang="en-US" sz="1050" dirty="0"/>
              <a:t>应用层</a:t>
            </a:r>
            <a:r>
              <a:rPr lang="en-US" altLang="zh-CN" sz="1050" dirty="0"/>
              <a:t>"</a:t>
            </a:r>
            <a:r>
              <a:rPr lang="zh-CN" altLang="en-US" sz="1050" dirty="0"/>
              <a:t>。</a:t>
            </a:r>
          </a:p>
          <a:p>
            <a:r>
              <a:rPr lang="zh-CN" altLang="en-US" sz="1050" dirty="0"/>
              <a:t>这是最高的一层，直接面对用户。它的数据就放在</a:t>
            </a:r>
            <a:r>
              <a:rPr lang="en-US" altLang="zh-CN" sz="1050" dirty="0"/>
              <a:t>TCP</a:t>
            </a:r>
            <a:r>
              <a:rPr lang="zh-CN" altLang="en-US" sz="1050" dirty="0"/>
              <a:t>数据包的</a:t>
            </a:r>
            <a:r>
              <a:rPr lang="en-US" altLang="zh-CN" sz="1050" dirty="0"/>
              <a:t>"</a:t>
            </a:r>
            <a:r>
              <a:rPr lang="zh-CN" altLang="en-US" sz="1050" dirty="0"/>
              <a:t>数据</a:t>
            </a:r>
            <a:r>
              <a:rPr lang="en-US" altLang="zh-CN" sz="1050" dirty="0"/>
              <a:t>"</a:t>
            </a:r>
            <a:r>
              <a:rPr lang="zh-CN" altLang="en-US" sz="1050" dirty="0"/>
              <a:t>部分。因此，现在的以太网的数据包就变成下面这样。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A07A7A-F4D5-504D-97B3-DFE12E278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12" y="2693016"/>
            <a:ext cx="4724400" cy="1612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C5EE9D9-EA6C-934E-893B-4C5EC6A480AB}"/>
              </a:ext>
            </a:extLst>
          </p:cNvPr>
          <p:cNvSpPr txBox="1"/>
          <p:nvPr/>
        </p:nvSpPr>
        <p:spPr>
          <a:xfrm>
            <a:off x="914400" y="4538133"/>
            <a:ext cx="62440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/>
              <a:t>至此，整个互联网的五层结构，自下而上全部讲完了。这是从系统的角度，解释互联网是如何构成的。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8384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723609-2630-324E-9F3D-89E1D5BBF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服务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62F8C-78BE-8A40-BA32-2FBBADCD5068}"/>
              </a:ext>
            </a:extLst>
          </p:cNvPr>
          <p:cNvSpPr txBox="1"/>
          <p:nvPr/>
        </p:nvSpPr>
        <p:spPr>
          <a:xfrm>
            <a:off x="841375" y="884238"/>
            <a:ext cx="3514725" cy="45878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三次握手连接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03AFF15-1D68-F04F-99D5-43BA783DC38B}"/>
              </a:ext>
            </a:extLst>
          </p:cNvPr>
          <p:cNvSpPr/>
          <p:nvPr/>
        </p:nvSpPr>
        <p:spPr>
          <a:xfrm>
            <a:off x="875154" y="1442220"/>
            <a:ext cx="1080120" cy="86409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客户端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03A5668E-538A-B94E-BD6D-1A1F48CA770F}"/>
              </a:ext>
            </a:extLst>
          </p:cNvPr>
          <p:cNvSpPr/>
          <p:nvPr/>
        </p:nvSpPr>
        <p:spPr>
          <a:xfrm>
            <a:off x="4475554" y="1436688"/>
            <a:ext cx="1226186" cy="86409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服务器端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64F2AB82-E75A-7C4D-8778-6929521228D8}"/>
              </a:ext>
            </a:extLst>
          </p:cNvPr>
          <p:cNvCxnSpPr>
            <a:stCxn id="6" idx="2"/>
          </p:cNvCxnSpPr>
          <p:nvPr/>
        </p:nvCxnSpPr>
        <p:spPr>
          <a:xfrm>
            <a:off x="1415214" y="2306316"/>
            <a:ext cx="0" cy="230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D16C6B8-EE1A-224D-8B39-C90E611B981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088647" y="2300784"/>
            <a:ext cx="0" cy="2309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55D85A4-5591-604C-A691-CB2070C11C02}"/>
              </a:ext>
            </a:extLst>
          </p:cNvPr>
          <p:cNvCxnSpPr>
            <a:cxnSpLocks/>
          </p:cNvCxnSpPr>
          <p:nvPr/>
        </p:nvCxnSpPr>
        <p:spPr>
          <a:xfrm>
            <a:off x="1585115" y="2637538"/>
            <a:ext cx="3178471" cy="31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06E97514-9E8A-244E-AC9D-6F7FD14511BB}"/>
              </a:ext>
            </a:extLst>
          </p:cNvPr>
          <p:cNvSpPr txBox="1"/>
          <p:nvPr/>
        </p:nvSpPr>
        <p:spPr>
          <a:xfrm>
            <a:off x="2835940" y="2450332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请求连接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CAB5C207-3CDC-7D4B-A247-84C711AF0678}"/>
              </a:ext>
            </a:extLst>
          </p:cNvPr>
          <p:cNvCxnSpPr>
            <a:cxnSpLocks/>
          </p:cNvCxnSpPr>
          <p:nvPr/>
        </p:nvCxnSpPr>
        <p:spPr>
          <a:xfrm flipH="1">
            <a:off x="1585115" y="3141594"/>
            <a:ext cx="3178471" cy="453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C2962648-F94A-9049-BF9E-1AC45B033128}"/>
              </a:ext>
            </a:extLst>
          </p:cNvPr>
          <p:cNvSpPr txBox="1"/>
          <p:nvPr/>
        </p:nvSpPr>
        <p:spPr>
          <a:xfrm>
            <a:off x="2859993" y="314159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响应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711E2BDA-BC95-994B-A570-F0563217469E}"/>
              </a:ext>
            </a:extLst>
          </p:cNvPr>
          <p:cNvCxnSpPr>
            <a:cxnSpLocks/>
          </p:cNvCxnSpPr>
          <p:nvPr/>
        </p:nvCxnSpPr>
        <p:spPr>
          <a:xfrm>
            <a:off x="1608341" y="4011910"/>
            <a:ext cx="3155245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49988279-3754-1442-8362-7C58F89F42CF}"/>
              </a:ext>
            </a:extLst>
          </p:cNvPr>
          <p:cNvSpPr txBox="1"/>
          <p:nvPr/>
        </p:nvSpPr>
        <p:spPr>
          <a:xfrm>
            <a:off x="2840613" y="38678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开始传输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723609-2630-324E-9F3D-89E1D5BBF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服务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62F8C-78BE-8A40-BA32-2FBBADCD5068}"/>
              </a:ext>
            </a:extLst>
          </p:cNvPr>
          <p:cNvSpPr txBox="1"/>
          <p:nvPr/>
        </p:nvSpPr>
        <p:spPr>
          <a:xfrm>
            <a:off x="841375" y="884238"/>
            <a:ext cx="4666729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模块构建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服务端和客户端</a:t>
            </a:r>
          </a:p>
        </p:txBody>
      </p:sp>
    </p:spTree>
    <p:extLst>
      <p:ext uri="{BB962C8B-B14F-4D97-AF65-F5344CB8AC3E}">
        <p14:creationId xmlns:p14="http://schemas.microsoft.com/office/powerpoint/2010/main" val="117036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723609-2630-324E-9F3D-89E1D5BBF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 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服务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62F8C-78BE-8A40-BA32-2FBBADCD5068}"/>
              </a:ext>
            </a:extLst>
          </p:cNvPr>
          <p:cNvSpPr txBox="1"/>
          <p:nvPr/>
        </p:nvSpPr>
        <p:spPr>
          <a:xfrm>
            <a:off x="841375" y="884238"/>
            <a:ext cx="3514725" cy="45878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聊天室</a:t>
            </a:r>
          </a:p>
        </p:txBody>
      </p:sp>
    </p:spTree>
    <p:extLst>
      <p:ext uri="{BB962C8B-B14F-4D97-AF65-F5344CB8AC3E}">
        <p14:creationId xmlns:p14="http://schemas.microsoft.com/office/powerpoint/2010/main" val="2690020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占位符 1">
            <a:extLst>
              <a:ext uri="{FF2B5EF4-FFF2-40B4-BE49-F238E27FC236}">
                <a16:creationId xmlns:a16="http://schemas.microsoft.com/office/drawing/2014/main" id="{ACFA9253-9E46-414A-8B4A-BF36787E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5" name="TextBox 13">
            <a:extLst>
              <a:ext uri="{FF2B5EF4-FFF2-40B4-BE49-F238E27FC236}">
                <a16:creationId xmlns:a16="http://schemas.microsoft.com/office/drawing/2014/main" id="{36F7B637-CDC2-2344-BFB9-791964C35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75" y="1416050"/>
            <a:ext cx="56578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zh-CN" sz="1000">
              <a:solidFill>
                <a:srgbClr val="595959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145D2-D113-534C-A39D-EA6C14F94A4A}"/>
              </a:ext>
            </a:extLst>
          </p:cNvPr>
          <p:cNvSpPr txBox="1"/>
          <p:nvPr/>
        </p:nvSpPr>
        <p:spPr>
          <a:xfrm>
            <a:off x="323528" y="1905766"/>
            <a:ext cx="3648621" cy="13319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全世界几十亿台电脑，连接在一起，两两通信。上海的某一块网卡送出信号，洛杉矶的另一块网卡居然就收到了，两者实际上根本不知道对方的物理位置，你不觉得这是很神奇的事情吗？</a:t>
            </a:r>
            <a:endParaRPr lang="en-US" altLang="zh-CN" sz="1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</a:pPr>
            <a:endParaRPr lang="zh-CN" altLang="en-US" sz="11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E87581-60D6-144B-ABD0-B075C9CA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1290265"/>
            <a:ext cx="35814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2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占位符 1">
            <a:extLst>
              <a:ext uri="{FF2B5EF4-FFF2-40B4-BE49-F238E27FC236}">
                <a16:creationId xmlns:a16="http://schemas.microsoft.com/office/drawing/2014/main" id="{ACFA9253-9E46-414A-8B4A-BF36787E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5" name="TextBox 13">
            <a:extLst>
              <a:ext uri="{FF2B5EF4-FFF2-40B4-BE49-F238E27FC236}">
                <a16:creationId xmlns:a16="http://schemas.microsoft.com/office/drawing/2014/main" id="{36F7B637-CDC2-2344-BFB9-791964C35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75" y="1416050"/>
            <a:ext cx="56578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zh-CN" sz="1000">
              <a:solidFill>
                <a:srgbClr val="595959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9145D2-D113-534C-A39D-EA6C14F94A4A}"/>
              </a:ext>
            </a:extLst>
          </p:cNvPr>
          <p:cNvSpPr txBox="1"/>
          <p:nvPr/>
        </p:nvSpPr>
        <p:spPr>
          <a:xfrm>
            <a:off x="491331" y="1509232"/>
            <a:ext cx="5657850" cy="21426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628650" lvl="1" indent="-171450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面向网络而生</a:t>
            </a:r>
            <a:endParaRPr lang="en-US" altLang="zh-CN" sz="1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事件驱动、无阻塞、单线层</a:t>
            </a:r>
            <a:endParaRPr lang="en-US" altLang="zh-CN" sz="1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的 </a:t>
            </a: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十分贴合网络，适合用来构建灵活的网络服务</a:t>
            </a:r>
            <a:endParaRPr lang="en-US" altLang="zh-CN" sz="1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传统的</a:t>
            </a: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平台大多数都需要专门的</a:t>
            </a: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服务器作为容器，如 </a:t>
            </a: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ASP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ASP.NET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需要 </a:t>
            </a: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IIS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作为服务器，</a:t>
            </a: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需要搭载 </a:t>
            </a: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或 </a:t>
            </a: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环境等</a:t>
            </a:r>
            <a:endParaRPr lang="en-US" altLang="zh-CN" sz="1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eaLnBrk="1" hangingPunct="1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1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可以非常方便的搭建网络服务器</a:t>
            </a:r>
            <a:endParaRPr lang="en-US" altLang="zh-CN" sz="1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提供了 </a:t>
            </a: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 err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dgram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个模块，分别用于处理</a:t>
            </a: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zh-CN" altLang="en-US" sz="1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，适用于服务器端和客户端</a:t>
            </a: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9676D770-90FE-7145-B564-677562196FA3}"/>
              </a:ext>
            </a:extLst>
          </p:cNvPr>
          <p:cNvSpPr txBox="1"/>
          <p:nvPr/>
        </p:nvSpPr>
        <p:spPr>
          <a:xfrm>
            <a:off x="755576" y="671215"/>
            <a:ext cx="3514725" cy="45890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的网络编程</a:t>
            </a:r>
          </a:p>
        </p:txBody>
      </p:sp>
    </p:spTree>
    <p:extLst>
      <p:ext uri="{BB962C8B-B14F-4D97-AF65-F5344CB8AC3E}">
        <p14:creationId xmlns:p14="http://schemas.microsoft.com/office/powerpoint/2010/main" val="100707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H_Others_1">
            <a:extLst>
              <a:ext uri="{FF2B5EF4-FFF2-40B4-BE49-F238E27FC236}">
                <a16:creationId xmlns:a16="http://schemas.microsoft.com/office/drawing/2014/main" id="{6F2F55ED-0AA5-044D-8470-70CE258FEC3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58975" y="1917700"/>
            <a:ext cx="6445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68580" tIns="34290" rIns="68580" bIns="3429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7" name="MH_Others_2">
            <a:extLst>
              <a:ext uri="{FF2B5EF4-FFF2-40B4-BE49-F238E27FC236}">
                <a16:creationId xmlns:a16="http://schemas.microsoft.com/office/drawing/2014/main" id="{BB40057E-8D66-4F44-AD19-4D92203EA8C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98625" y="915988"/>
            <a:ext cx="936625" cy="93503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0">
            <a:solidFill>
              <a:srgbClr val="FFFFFF">
                <a:alpha val="49000"/>
              </a:srgbClr>
            </a:solidFill>
          </a:ln>
          <a:extLst/>
        </p:spPr>
        <p:txBody>
          <a:bodyPr lIns="68580" tIns="34290" rIns="68580" bIns="135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8" name="MH_Others_3">
            <a:extLst>
              <a:ext uri="{FF2B5EF4-FFF2-40B4-BE49-F238E27FC236}">
                <a16:creationId xmlns:a16="http://schemas.microsoft.com/office/drawing/2014/main" id="{04A8E471-DD3F-6548-9125-F9C7E637235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31640" y="1759696"/>
            <a:ext cx="734366" cy="73436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ln w="3175">
                  <a:solidFill>
                    <a:srgbClr val="FFFFFF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BA221-B4BD-1C49-9482-12B14BB54905}"/>
              </a:ext>
            </a:extLst>
          </p:cNvPr>
          <p:cNvSpPr txBox="1"/>
          <p:nvPr/>
        </p:nvSpPr>
        <p:spPr>
          <a:xfrm>
            <a:off x="3492772" y="756855"/>
            <a:ext cx="4319588" cy="347441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buClr>
                <a:srgbClr val="FF0000"/>
              </a:buClr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itchFamily="2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网络通信概述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itchFamily="2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构建 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服务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itchFamily="2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构建 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服务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itchFamily="2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构建 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服务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itchFamily="2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构建 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WebSocket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服务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itchFamily="2" charset="2"/>
              <a:buChar char="u"/>
            </a:pP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 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服务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itchFamily="2" charset="2"/>
              <a:buChar char="u"/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FD61659-B0DE-1B4A-8B0B-7C9D84EED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1924050"/>
            <a:ext cx="17208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CN" altLang="en-US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TW" altLang="zh-CN" sz="3200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419B7109-6242-F543-B315-6F03B73F9280}"/>
              </a:ext>
            </a:extLst>
          </p:cNvPr>
          <p:cNvCxnSpPr/>
          <p:nvPr/>
        </p:nvCxnSpPr>
        <p:spPr>
          <a:xfrm>
            <a:off x="3348038" y="1384300"/>
            <a:ext cx="0" cy="244792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99F6974D-C583-1A44-BE20-6C611BA44D8B}"/>
              </a:ext>
            </a:extLst>
          </p:cNvPr>
          <p:cNvSpPr/>
          <p:nvPr/>
        </p:nvSpPr>
        <p:spPr>
          <a:xfrm>
            <a:off x="3311525" y="1347788"/>
            <a:ext cx="73025" cy="714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C70F353-6CD5-FB4A-98A8-9DC62EA5EC1E}"/>
              </a:ext>
            </a:extLst>
          </p:cNvPr>
          <p:cNvSpPr/>
          <p:nvPr/>
        </p:nvSpPr>
        <p:spPr>
          <a:xfrm>
            <a:off x="3311525" y="38322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B68749D7-B4CB-394C-B4AE-9EF1DE869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2573338"/>
            <a:ext cx="2116137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TARGET</a:t>
            </a:r>
            <a:endParaRPr lang="zh-TW" altLang="zh-CN" sz="2400" b="1" kern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DD5CD6-0154-854A-8237-485AFF95678D}"/>
              </a:ext>
            </a:extLst>
          </p:cNvPr>
          <p:cNvSpPr txBox="1"/>
          <p:nvPr/>
        </p:nvSpPr>
        <p:spPr>
          <a:xfrm>
            <a:off x="3781425" y="1265431"/>
            <a:ext cx="4319587" cy="261263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Clr>
                <a:srgbClr val="262626"/>
              </a:buClr>
              <a:buFont typeface="Wingdings" pitchFamily="2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了解网络通信相关概念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itchFamily="2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掌握使用 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构建 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服务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itchFamily="2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掌握使用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 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UDP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服务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itchFamily="2" charset="2"/>
              <a:buChar char="u"/>
            </a:pP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掌握使用 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构建 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服务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itchFamily="2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掌握使用 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构建 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WebSocket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服务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Clr>
                <a:srgbClr val="262626"/>
              </a:buClr>
              <a:buFont typeface="Wingdings" pitchFamily="2" charset="2"/>
              <a:buChar char="u"/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掌握使用 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构建 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服务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C858B-A06E-3344-902B-E488BE0F0CA8}"/>
              </a:ext>
            </a:extLst>
          </p:cNvPr>
          <p:cNvSpPr txBox="1"/>
          <p:nvPr/>
        </p:nvSpPr>
        <p:spPr>
          <a:xfrm>
            <a:off x="2581130" y="1995835"/>
            <a:ext cx="3937295" cy="107721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sz="3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网络通信</a:t>
            </a:r>
            <a:endParaRPr lang="en-US" altLang="zh-CN" sz="3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网络通信概述</a:t>
            </a:r>
            <a:endParaRPr lang="zh-CN" altLang="en-US" sz="36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5004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占位符 1">
            <a:extLst>
              <a:ext uri="{FF2B5EF4-FFF2-40B4-BE49-F238E27FC236}">
                <a16:creationId xmlns:a16="http://schemas.microsoft.com/office/drawing/2014/main" id="{ACFA9253-9E46-414A-8B4A-BF36787E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Node.js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网络通信概述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5" name="TextBox 13">
            <a:extLst>
              <a:ext uri="{FF2B5EF4-FFF2-40B4-BE49-F238E27FC236}">
                <a16:creationId xmlns:a16="http://schemas.microsoft.com/office/drawing/2014/main" id="{36F7B637-CDC2-2344-BFB9-791964C35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75" y="1416050"/>
            <a:ext cx="56578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zh-CN" sz="1000">
              <a:solidFill>
                <a:srgbClr val="595959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D6EB1F-D17D-9C40-8981-B5A00ECEAD70}"/>
              </a:ext>
            </a:extLst>
          </p:cNvPr>
          <p:cNvSpPr txBox="1"/>
          <p:nvPr/>
        </p:nvSpPr>
        <p:spPr>
          <a:xfrm>
            <a:off x="1092200" y="121920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90896C9-284D-A84F-BC73-4A4D3CBD8AC3}"/>
              </a:ext>
            </a:extLst>
          </p:cNvPr>
          <p:cNvSpPr txBox="1"/>
          <p:nvPr/>
        </p:nvSpPr>
        <p:spPr>
          <a:xfrm>
            <a:off x="755576" y="671215"/>
            <a:ext cx="3514725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网络七层模型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DA3CB7-1827-0645-B8A1-D5BC6D53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6158"/>
            <a:ext cx="62357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91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占位符 1">
            <a:extLst>
              <a:ext uri="{FF2B5EF4-FFF2-40B4-BE49-F238E27FC236}">
                <a16:creationId xmlns:a16="http://schemas.microsoft.com/office/drawing/2014/main" id="{ACFA9253-9E46-414A-8B4A-BF36787E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-19050"/>
            <a:ext cx="53832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Node.js</a:t>
            </a:r>
            <a:r>
              <a:rPr lang="zh-CN" altLang="en-US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网络通信概述</a:t>
            </a:r>
            <a:r>
              <a:rPr lang="en-US" altLang="zh-CN" sz="2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TW" altLang="zh-CN" sz="2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5" name="TextBox 13">
            <a:extLst>
              <a:ext uri="{FF2B5EF4-FFF2-40B4-BE49-F238E27FC236}">
                <a16:creationId xmlns:a16="http://schemas.microsoft.com/office/drawing/2014/main" id="{36F7B637-CDC2-2344-BFB9-791964C35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75" y="1416050"/>
            <a:ext cx="56578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zh-CN" sz="1000">
              <a:solidFill>
                <a:srgbClr val="595959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D6EB1F-D17D-9C40-8981-B5A00ECEAD70}"/>
              </a:ext>
            </a:extLst>
          </p:cNvPr>
          <p:cNvSpPr txBox="1"/>
          <p:nvPr/>
        </p:nvSpPr>
        <p:spPr>
          <a:xfrm>
            <a:off x="1092200" y="121920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A90896C9-284D-A84F-BC73-4A4D3CBD8AC3}"/>
              </a:ext>
            </a:extLst>
          </p:cNvPr>
          <p:cNvSpPr txBox="1"/>
          <p:nvPr/>
        </p:nvSpPr>
        <p:spPr>
          <a:xfrm>
            <a:off x="755576" y="671215"/>
            <a:ext cx="3514725" cy="4603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网络五层模型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D76015-D944-4246-BD84-4BBCC27FC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02887"/>
            <a:ext cx="4919663" cy="316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684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6679</TotalTime>
  <Words>2550</Words>
  <Application>Microsoft Macintosh PowerPoint</Application>
  <PresentationFormat>全屏显示(16:9)</PresentationFormat>
  <Paragraphs>154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微软雅黑</vt:lpstr>
      <vt:lpstr>Segoe UI</vt:lpstr>
      <vt:lpstr>Arial</vt:lpstr>
      <vt:lpstr>Wingdings</vt:lpstr>
      <vt:lpstr>黑体</vt:lpstr>
      <vt:lpstr>Times New Roman</vt:lpstr>
      <vt:lpstr>Calibri</vt:lpstr>
      <vt:lpstr>微软雅黑</vt:lpstr>
      <vt:lpstr>1_自定义设计方案</vt:lpstr>
      <vt:lpstr>自定义设计方案</vt:lpstr>
      <vt:lpstr>3_自定义设计方案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</dc:creator>
  <cp:lastModifiedBy>Microsoft Office User</cp:lastModifiedBy>
  <cp:revision>259</cp:revision>
  <dcterms:created xsi:type="dcterms:W3CDTF">2015-06-29T07:19:00Z</dcterms:created>
  <dcterms:modified xsi:type="dcterms:W3CDTF">2019-01-14T19:47:48Z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